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8" r:id="rId2"/>
    <p:sldId id="293" r:id="rId3"/>
    <p:sldId id="294" r:id="rId4"/>
    <p:sldId id="256" r:id="rId5"/>
    <p:sldId id="258" r:id="rId6"/>
    <p:sldId id="295" r:id="rId7"/>
    <p:sldId id="302" r:id="rId8"/>
    <p:sldId id="296" r:id="rId9"/>
    <p:sldId id="288" r:id="rId10"/>
    <p:sldId id="259" r:id="rId11"/>
    <p:sldId id="300" r:id="rId12"/>
    <p:sldId id="257" r:id="rId13"/>
    <p:sldId id="301" r:id="rId14"/>
    <p:sldId id="299" r:id="rId15"/>
    <p:sldId id="286" r:id="rId16"/>
    <p:sldId id="278" r:id="rId17"/>
    <p:sldId id="304" r:id="rId18"/>
    <p:sldId id="261" r:id="rId19"/>
    <p:sldId id="263" r:id="rId20"/>
    <p:sldId id="305" r:id="rId21"/>
    <p:sldId id="262" r:id="rId22"/>
    <p:sldId id="291" r:id="rId23"/>
    <p:sldId id="265" r:id="rId24"/>
    <p:sldId id="266" r:id="rId25"/>
    <p:sldId id="306" r:id="rId26"/>
    <p:sldId id="279" r:id="rId27"/>
    <p:sldId id="307" r:id="rId28"/>
    <p:sldId id="308" r:id="rId29"/>
    <p:sldId id="267" r:id="rId30"/>
    <p:sldId id="280" r:id="rId31"/>
    <p:sldId id="282" r:id="rId32"/>
    <p:sldId id="281" r:id="rId33"/>
    <p:sldId id="283" r:id="rId34"/>
    <p:sldId id="292" r:id="rId35"/>
    <p:sldId id="287" r:id="rId36"/>
    <p:sldId id="290" r:id="rId37"/>
    <p:sldId id="303" r:id="rId38"/>
    <p:sldId id="298" r:id="rId39"/>
    <p:sldId id="269" r:id="rId40"/>
    <p:sldId id="2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F92"/>
    <a:srgbClr val="0000FF"/>
    <a:srgbClr val="CCCCFF"/>
    <a:srgbClr val="CCECFF"/>
    <a:srgbClr val="FFCCCC"/>
    <a:srgbClr val="D0B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95000" autoAdjust="0"/>
  </p:normalViewPr>
  <p:slideViewPr>
    <p:cSldViewPr snapToGrid="0">
      <p:cViewPr varScale="1">
        <p:scale>
          <a:sx n="109" d="100"/>
          <a:sy n="109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0CC5D-887F-4DAC-8F15-0B88135FD4F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66658-20EF-4548-818C-78DC16B1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9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66658-20EF-4548-818C-78DC16B1A0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92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Vhhh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66658-20EF-4548-818C-78DC16B1A0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5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Vhhh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66658-20EF-4548-818C-78DC16B1A0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66658-20EF-4548-818C-78DC16B1A0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4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6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40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3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0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72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4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3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2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3F5F0-9A4E-46DB-9AD0-D8D004EB0D11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7438E-12BF-4B1E-AAEB-567BB2120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8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0.emf"/><Relationship Id="rId7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2.emf"/><Relationship Id="rId5" Type="http://schemas.openxmlformats.org/officeDocument/2006/relationships/image" Target="../media/image18.emf"/><Relationship Id="rId10" Type="http://schemas.openxmlformats.org/officeDocument/2006/relationships/image" Target="../media/image21.emf"/><Relationship Id="rId4" Type="http://schemas.openxmlformats.org/officeDocument/2006/relationships/image" Target="../media/image17.emf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0.emf"/><Relationship Id="rId7" Type="http://schemas.openxmlformats.org/officeDocument/2006/relationships/image" Target="../media/image16.emf"/><Relationship Id="rId12" Type="http://schemas.openxmlformats.org/officeDocument/2006/relationships/image" Target="../media/image23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2.emf"/><Relationship Id="rId5" Type="http://schemas.openxmlformats.org/officeDocument/2006/relationships/image" Target="../media/image18.emf"/><Relationship Id="rId10" Type="http://schemas.openxmlformats.org/officeDocument/2006/relationships/image" Target="../media/image21.emf"/><Relationship Id="rId4" Type="http://schemas.openxmlformats.org/officeDocument/2006/relationships/image" Target="../media/image17.emf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4.emf"/><Relationship Id="rId3" Type="http://schemas.openxmlformats.org/officeDocument/2006/relationships/image" Target="../media/image6.emf"/><Relationship Id="rId7" Type="http://schemas.openxmlformats.org/officeDocument/2006/relationships/image" Target="../media/image15.emf"/><Relationship Id="rId12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1.emf"/><Relationship Id="rId5" Type="http://schemas.openxmlformats.org/officeDocument/2006/relationships/image" Target="../media/image9.emf"/><Relationship Id="rId10" Type="http://schemas.openxmlformats.org/officeDocument/2006/relationships/image" Target="../media/image20.emf"/><Relationship Id="rId4" Type="http://schemas.openxmlformats.org/officeDocument/2006/relationships/image" Target="../media/image7.emf"/><Relationship Id="rId9" Type="http://schemas.openxmlformats.org/officeDocument/2006/relationships/image" Target="../media/image19.emf"/><Relationship Id="rId1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6.emf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emf"/><Relationship Id="rId7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6.emf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../media/image25.emf"/><Relationship Id="rId3" Type="http://schemas.openxmlformats.org/officeDocument/2006/relationships/image" Target="../media/image9.emf"/><Relationship Id="rId7" Type="http://schemas.openxmlformats.org/officeDocument/2006/relationships/image" Target="../media/image29.emf"/><Relationship Id="rId12" Type="http://schemas.openxmlformats.org/officeDocument/2006/relationships/image" Target="../media/image7.emf"/><Relationship Id="rId17" Type="http://schemas.openxmlformats.org/officeDocument/2006/relationships/image" Target="../media/image34.emf"/><Relationship Id="rId2" Type="http://schemas.openxmlformats.org/officeDocument/2006/relationships/image" Target="../media/image6.emf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6.emf"/><Relationship Id="rId5" Type="http://schemas.openxmlformats.org/officeDocument/2006/relationships/image" Target="../media/image17.emf"/><Relationship Id="rId15" Type="http://schemas.openxmlformats.org/officeDocument/2006/relationships/image" Target="../media/image16.emf"/><Relationship Id="rId10" Type="http://schemas.openxmlformats.org/officeDocument/2006/relationships/image" Target="../media/image32.emf"/><Relationship Id="rId4" Type="http://schemas.openxmlformats.org/officeDocument/2006/relationships/image" Target="../media/image8.emf"/><Relationship Id="rId9" Type="http://schemas.openxmlformats.org/officeDocument/2006/relationships/image" Target="../media/image31.emf"/><Relationship Id="rId1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18" Type="http://schemas.openxmlformats.org/officeDocument/2006/relationships/image" Target="../media/image25.emf"/><Relationship Id="rId3" Type="http://schemas.openxmlformats.org/officeDocument/2006/relationships/image" Target="../media/image9.emf"/><Relationship Id="rId7" Type="http://schemas.openxmlformats.org/officeDocument/2006/relationships/image" Target="../media/image29.emf"/><Relationship Id="rId12" Type="http://schemas.openxmlformats.org/officeDocument/2006/relationships/image" Target="../media/image7.emf"/><Relationship Id="rId17" Type="http://schemas.openxmlformats.org/officeDocument/2006/relationships/image" Target="../media/image34.emf"/><Relationship Id="rId2" Type="http://schemas.openxmlformats.org/officeDocument/2006/relationships/image" Target="../media/image6.emf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6.emf"/><Relationship Id="rId5" Type="http://schemas.openxmlformats.org/officeDocument/2006/relationships/image" Target="../media/image17.emf"/><Relationship Id="rId15" Type="http://schemas.openxmlformats.org/officeDocument/2006/relationships/image" Target="../media/image16.emf"/><Relationship Id="rId10" Type="http://schemas.openxmlformats.org/officeDocument/2006/relationships/image" Target="../media/image32.emf"/><Relationship Id="rId19" Type="http://schemas.openxmlformats.org/officeDocument/2006/relationships/image" Target="../media/image35.png"/><Relationship Id="rId4" Type="http://schemas.openxmlformats.org/officeDocument/2006/relationships/image" Target="../media/image8.emf"/><Relationship Id="rId9" Type="http://schemas.openxmlformats.org/officeDocument/2006/relationships/image" Target="../media/image31.emf"/><Relationship Id="rId1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9.emf"/><Relationship Id="rId7" Type="http://schemas.openxmlformats.org/officeDocument/2006/relationships/image" Target="../media/image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36.png"/><Relationship Id="rId10" Type="http://schemas.openxmlformats.org/officeDocument/2006/relationships/image" Target="../media/image37.png"/><Relationship Id="rId4" Type="http://schemas.openxmlformats.org/officeDocument/2006/relationships/image" Target="../media/image16.emf"/><Relationship Id="rId9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3" Type="http://schemas.openxmlformats.org/officeDocument/2006/relationships/image" Target="../media/image9.emf"/><Relationship Id="rId7" Type="http://schemas.openxmlformats.org/officeDocument/2006/relationships/image" Target="../media/image41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43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4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9.emf"/><Relationship Id="rId7" Type="http://schemas.openxmlformats.org/officeDocument/2006/relationships/image" Target="../media/image53.emf"/><Relationship Id="rId12" Type="http://schemas.openxmlformats.org/officeDocument/2006/relationships/image" Target="../media/image4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11" Type="http://schemas.openxmlformats.org/officeDocument/2006/relationships/image" Target="../media/image44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9.emf"/><Relationship Id="rId7" Type="http://schemas.openxmlformats.org/officeDocument/2006/relationships/image" Target="../media/image6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9.emf"/><Relationship Id="rId7" Type="http://schemas.openxmlformats.org/officeDocument/2006/relationships/image" Target="../media/image6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9.emf"/><Relationship Id="rId7" Type="http://schemas.openxmlformats.org/officeDocument/2006/relationships/image" Target="../media/image52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16.emf"/><Relationship Id="rId5" Type="http://schemas.openxmlformats.org/officeDocument/2006/relationships/image" Target="../media/image45.emf"/><Relationship Id="rId10" Type="http://schemas.openxmlformats.org/officeDocument/2006/relationships/image" Target="../media/image68.emf"/><Relationship Id="rId4" Type="http://schemas.openxmlformats.org/officeDocument/2006/relationships/image" Target="../media/image44.emf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17.emf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0.emf"/><Relationship Id="rId7" Type="http://schemas.openxmlformats.org/officeDocument/2006/relationships/image" Target="../media/image68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69.png"/><Relationship Id="rId4" Type="http://schemas.openxmlformats.org/officeDocument/2006/relationships/image" Target="../media/image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image" Target="../media/image9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01794" y="1609469"/>
            <a:ext cx="6075856" cy="3631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</a:t>
            </a:r>
          </a:p>
          <a:p>
            <a:r>
              <a:rPr lang="en-US" sz="115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en-US" sz="115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3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15312" y="2194263"/>
            <a:ext cx="10748687" cy="1560047"/>
            <a:chOff x="1836615" y="1904122"/>
            <a:chExt cx="10748687" cy="1560047"/>
          </a:xfrm>
        </p:grpSpPr>
        <p:sp>
          <p:nvSpPr>
            <p:cNvPr id="22" name="TextBox 21"/>
            <p:cNvSpPr txBox="1"/>
            <p:nvPr/>
          </p:nvSpPr>
          <p:spPr>
            <a:xfrm>
              <a:off x="6844831" y="1904122"/>
              <a:ext cx="7322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Процесс</a:t>
              </a:r>
              <a:endParaRPr lang="en-US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836615" y="2228852"/>
              <a:ext cx="10748687" cy="1235317"/>
              <a:chOff x="1836615" y="2228852"/>
              <a:chExt cx="10748687" cy="1235317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1889370" y="2690446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Сбор </a:t>
                </a:r>
                <a:br>
                  <a:rPr lang="ru-RU" sz="1200" dirty="0" smtClean="0"/>
                </a:br>
                <a:r>
                  <a:rPr lang="ru-RU" sz="1200" dirty="0" smtClean="0"/>
                  <a:t>требований</a:t>
                </a:r>
                <a:endParaRPr lang="en-US" sz="1200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3772218" y="2690446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Анализ требований</a:t>
                </a:r>
                <a:endParaRPr lang="en-US" sz="1200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655066" y="2690446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Планирование</a:t>
                </a:r>
                <a:endParaRPr lang="en-US" sz="1200" dirty="0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502083" y="2690446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Разработка</a:t>
                </a:r>
                <a:endParaRPr lang="en-US" sz="1200" dirty="0"/>
              </a:p>
            </p:txBody>
          </p:sp>
          <p:sp>
            <p:nvSpPr>
              <p:cNvPr id="18" name="Left Brace 17"/>
              <p:cNvSpPr/>
              <p:nvPr/>
            </p:nvSpPr>
            <p:spPr>
              <a:xfrm rot="5400000">
                <a:off x="7057092" y="-2991625"/>
                <a:ext cx="307731" cy="1074868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Arrow 18"/>
              <p:cNvSpPr/>
              <p:nvPr/>
            </p:nvSpPr>
            <p:spPr>
              <a:xfrm>
                <a:off x="3440722" y="2949818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5321130" y="2949818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/>
              <p:cNvSpPr/>
              <p:nvPr/>
            </p:nvSpPr>
            <p:spPr>
              <a:xfrm>
                <a:off x="7168147" y="2927836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9349100" y="2690446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Тестирование</a:t>
                </a:r>
                <a:endParaRPr lang="en-US" sz="12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1196117" y="2690446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Развертывание</a:t>
                </a:r>
                <a:endParaRPr lang="en-US" sz="1200" dirty="0"/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9015164" y="2905854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10862181" y="2941023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4409867" y="216247"/>
            <a:ext cx="3490582" cy="1412074"/>
            <a:chOff x="4059274" y="706119"/>
            <a:chExt cx="3490582" cy="141207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0380" y="1400393"/>
              <a:ext cx="535350" cy="717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5294" y="1393059"/>
              <a:ext cx="619200" cy="717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1200" y="1377281"/>
              <a:ext cx="670800" cy="717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3256" y="1377281"/>
              <a:ext cx="696600" cy="717800"/>
            </a:xfrm>
            <a:prstGeom prst="rect">
              <a:avLst/>
            </a:prstGeom>
          </p:spPr>
        </p:pic>
        <p:sp>
          <p:nvSpPr>
            <p:cNvPr id="14" name="Left Brace 13"/>
            <p:cNvSpPr/>
            <p:nvPr/>
          </p:nvSpPr>
          <p:spPr>
            <a:xfrm rot="5400000">
              <a:off x="5628805" y="-489118"/>
              <a:ext cx="282330" cy="337181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6352" y="706119"/>
              <a:ext cx="767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dirty="0" smtClean="0"/>
                <a:t>Команда</a:t>
              </a:r>
              <a:endParaRPr lang="en-US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9274" y="1385686"/>
              <a:ext cx="464400" cy="7178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98" y="4366354"/>
            <a:ext cx="3131539" cy="1349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35" y="4123033"/>
            <a:ext cx="2857500" cy="1428750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5022408" y="4656501"/>
            <a:ext cx="550848" cy="55084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2192911" y="2435689"/>
            <a:ext cx="378069" cy="3316309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rot="16200000">
            <a:off x="7798014" y="646084"/>
            <a:ext cx="378069" cy="6953898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178206" y="777870"/>
            <a:ext cx="1562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60 </a:t>
            </a:r>
            <a:r>
              <a:rPr lang="ru-RU" dirty="0" smtClean="0"/>
              <a:t>человек</a:t>
            </a:r>
          </a:p>
          <a:p>
            <a:r>
              <a:rPr lang="ru-RU" dirty="0" smtClean="0"/>
              <a:t>4-7 в команде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731" y="5978769"/>
            <a:ext cx="380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Удобен для трассировки требований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59088" y="5530992"/>
            <a:ext cx="265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</a:rPr>
              <a:t>Комфортен для команды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0962" y="3167390"/>
            <a:ext cx="387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/>
              <a:t>Экосистема разработки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8583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99" y="428466"/>
            <a:ext cx="9004201" cy="6001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865" y="5216168"/>
            <a:ext cx="2943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Автоматическое управление жизненным циклом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Сквозная интеграция </a:t>
            </a:r>
            <a:br>
              <a:rPr lang="ru-RU" dirty="0" smtClean="0"/>
            </a:br>
            <a:r>
              <a:rPr lang="ru-RU" dirty="0" smtClean="0"/>
              <a:t>Трассировка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99" y="428466"/>
            <a:ext cx="9004201" cy="6001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62" y="2366050"/>
            <a:ext cx="5619750" cy="4248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914964" y="3798277"/>
            <a:ext cx="2088777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Управление жизненным циклом частично описывается рабочими процессами </a:t>
            </a:r>
            <a:r>
              <a:rPr lang="en-US" dirty="0" smtClean="0"/>
              <a:t>TFS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ru-RU" dirty="0" smtClean="0">
                <a:solidFill>
                  <a:srgbClr val="FF0000"/>
                </a:solidFill>
              </a:rPr>
              <a:t>нет)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7610" y="2736503"/>
            <a:ext cx="3856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Автоматизация каждого этапа жизненного цикла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644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375658" y="2058567"/>
            <a:ext cx="11370281" cy="4049232"/>
            <a:chOff x="93718" y="2980587"/>
            <a:chExt cx="11370281" cy="4049232"/>
          </a:xfrm>
        </p:grpSpPr>
        <p:sp>
          <p:nvSpPr>
            <p:cNvPr id="17" name="TextBox 16"/>
            <p:cNvSpPr txBox="1"/>
            <p:nvPr/>
          </p:nvSpPr>
          <p:spPr>
            <a:xfrm>
              <a:off x="93718" y="4567606"/>
              <a:ext cx="4094400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Карты процессов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Референсные имплементации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Архитектурные шаблоны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Методические рекомендации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Автоматические сценарии, скрипты, визарды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Шаблоны документов, артефактов, процессов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Визуальные инструменты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Расширения отладчика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Повторно-используемый код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400" b="1" dirty="0" smtClean="0"/>
                <a:t>Обучение</a:t>
              </a:r>
              <a:endParaRPr lang="en-US" sz="1400" b="1" dirty="0" smtClean="0"/>
            </a:p>
            <a:p>
              <a:endParaRPr lang="en-US" sz="1400" b="1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68067" y="2980587"/>
              <a:ext cx="10695932" cy="3877413"/>
              <a:chOff x="768067" y="2980587"/>
              <a:chExt cx="10695932" cy="3877413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68067" y="2980587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Сбор </a:t>
                </a:r>
                <a:br>
                  <a:rPr lang="ru-RU" sz="1200" dirty="0" smtClean="0"/>
                </a:br>
                <a:r>
                  <a:rPr lang="ru-RU" sz="1200" dirty="0" smtClean="0"/>
                  <a:t>требований</a:t>
                </a:r>
                <a:endParaRPr lang="en-US" sz="1200" dirty="0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650915" y="2980587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Анализ требований</a:t>
                </a:r>
                <a:endParaRPr lang="en-US" sz="1200" dirty="0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533763" y="2980587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Планирование</a:t>
                </a:r>
                <a:endParaRPr lang="en-US" sz="1200" dirty="0"/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80780" y="2980587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Разработка</a:t>
                </a:r>
                <a:endParaRPr lang="en-US" sz="1200" dirty="0"/>
              </a:p>
            </p:txBody>
          </p:sp>
          <p:sp>
            <p:nvSpPr>
              <p:cNvPr id="19" name="Right Arrow 18"/>
              <p:cNvSpPr/>
              <p:nvPr/>
            </p:nvSpPr>
            <p:spPr>
              <a:xfrm>
                <a:off x="2319419" y="3239959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4199827" y="3239959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ight Arrow 20"/>
              <p:cNvSpPr/>
              <p:nvPr/>
            </p:nvSpPr>
            <p:spPr>
              <a:xfrm>
                <a:off x="6046844" y="3217977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8227797" y="2980587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Тестирование</a:t>
                </a:r>
                <a:endParaRPr lang="en-US" sz="1200" dirty="0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0074814" y="2980587"/>
                <a:ext cx="1389185" cy="77372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ru-RU" sz="1200" dirty="0" smtClean="0"/>
                  <a:t>Развертывание</a:t>
                </a:r>
                <a:endParaRPr lang="en-US" sz="1200" dirty="0"/>
              </a:p>
            </p:txBody>
          </p:sp>
          <p:sp>
            <p:nvSpPr>
              <p:cNvPr id="25" name="Right Arrow 24"/>
              <p:cNvSpPr/>
              <p:nvPr/>
            </p:nvSpPr>
            <p:spPr>
              <a:xfrm>
                <a:off x="7893861" y="3195995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ight Arrow 25"/>
              <p:cNvSpPr/>
              <p:nvPr/>
            </p:nvSpPr>
            <p:spPr>
              <a:xfrm>
                <a:off x="9740878" y="3231164"/>
                <a:ext cx="210040" cy="2549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921326" y="6071640"/>
                <a:ext cx="1119217" cy="779844"/>
                <a:chOff x="4875071" y="5063614"/>
                <a:chExt cx="1119217" cy="779844"/>
              </a:xfrm>
            </p:grpSpPr>
            <p:sp>
              <p:nvSpPr>
                <p:cNvPr id="3" name="TextBox 2"/>
                <p:cNvSpPr txBox="1"/>
                <p:nvPr/>
              </p:nvSpPr>
              <p:spPr>
                <a:xfrm>
                  <a:off x="4875071" y="5535681"/>
                  <a:ext cx="11192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400" dirty="0" smtClean="0"/>
                    <a:t>База знаний</a:t>
                  </a:r>
                  <a:endParaRPr lang="en-US" sz="1400" dirty="0"/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99255" y="5063614"/>
                  <a:ext cx="470850" cy="472067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/>
              <p:nvPr/>
            </p:nvGrpSpPr>
            <p:grpSpPr>
              <a:xfrm>
                <a:off x="5158774" y="5070266"/>
                <a:ext cx="518091" cy="779844"/>
                <a:chOff x="6452734" y="5063614"/>
                <a:chExt cx="518091" cy="779844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6452734" y="5535681"/>
                  <a:ext cx="5180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ALM</a:t>
                  </a:r>
                  <a:endParaRPr lang="en-US" sz="1400" dirty="0"/>
                </a:p>
              </p:txBody>
            </p: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9975" y="5063614"/>
                  <a:ext cx="470850" cy="472067"/>
                </a:xfrm>
                <a:prstGeom prst="rect">
                  <a:avLst/>
                </a:prstGeom>
              </p:spPr>
            </p:pic>
          </p:grpSp>
          <p:sp>
            <p:nvSpPr>
              <p:cNvPr id="5" name="Freeform 4"/>
              <p:cNvSpPr/>
              <p:nvPr/>
            </p:nvSpPr>
            <p:spPr>
              <a:xfrm>
                <a:off x="1668780" y="3779520"/>
                <a:ext cx="3436620" cy="1569720"/>
              </a:xfrm>
              <a:custGeom>
                <a:avLst/>
                <a:gdLst>
                  <a:gd name="connsiteX0" fmla="*/ 0 w 3436620"/>
                  <a:gd name="connsiteY0" fmla="*/ 0 h 1569720"/>
                  <a:gd name="connsiteX1" fmla="*/ 1539240 w 3436620"/>
                  <a:gd name="connsiteY1" fmla="*/ 1089660 h 1569720"/>
                  <a:gd name="connsiteX2" fmla="*/ 3436620 w 3436620"/>
                  <a:gd name="connsiteY2" fmla="*/ 1569720 h 1569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6620" h="1569720">
                    <a:moveTo>
                      <a:pt x="0" y="0"/>
                    </a:moveTo>
                    <a:cubicBezTo>
                      <a:pt x="483235" y="414020"/>
                      <a:pt x="966470" y="828040"/>
                      <a:pt x="1539240" y="1089660"/>
                    </a:cubicBezTo>
                    <a:cubicBezTo>
                      <a:pt x="2112010" y="1351280"/>
                      <a:pt x="2774315" y="1460500"/>
                      <a:pt x="3436620" y="15697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3528060" y="3825240"/>
                <a:ext cx="1600200" cy="1380359"/>
              </a:xfrm>
              <a:custGeom>
                <a:avLst/>
                <a:gdLst>
                  <a:gd name="connsiteX0" fmla="*/ 0 w 1600200"/>
                  <a:gd name="connsiteY0" fmla="*/ 0 h 1380359"/>
                  <a:gd name="connsiteX1" fmla="*/ 746760 w 1600200"/>
                  <a:gd name="connsiteY1" fmla="*/ 914400 h 1380359"/>
                  <a:gd name="connsiteX2" fmla="*/ 1600200 w 1600200"/>
                  <a:gd name="connsiteY2" fmla="*/ 1379220 h 138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0200" h="1380359">
                    <a:moveTo>
                      <a:pt x="0" y="0"/>
                    </a:moveTo>
                    <a:cubicBezTo>
                      <a:pt x="240030" y="342265"/>
                      <a:pt x="480060" y="684530"/>
                      <a:pt x="746760" y="914400"/>
                    </a:cubicBezTo>
                    <a:cubicBezTo>
                      <a:pt x="1013460" y="1144270"/>
                      <a:pt x="1485900" y="1399540"/>
                      <a:pt x="1600200" y="13792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5219649" y="3825240"/>
                <a:ext cx="198171" cy="1196340"/>
              </a:xfrm>
              <a:custGeom>
                <a:avLst/>
                <a:gdLst>
                  <a:gd name="connsiteX0" fmla="*/ 182931 w 198171"/>
                  <a:gd name="connsiteY0" fmla="*/ 0 h 1196340"/>
                  <a:gd name="connsiteX1" fmla="*/ 51 w 198171"/>
                  <a:gd name="connsiteY1" fmla="*/ 624840 h 1196340"/>
                  <a:gd name="connsiteX2" fmla="*/ 198171 w 198171"/>
                  <a:gd name="connsiteY2" fmla="*/ 1196340 h 119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8171" h="1196340">
                    <a:moveTo>
                      <a:pt x="182931" y="0"/>
                    </a:moveTo>
                    <a:cubicBezTo>
                      <a:pt x="90221" y="212725"/>
                      <a:pt x="-2489" y="425450"/>
                      <a:pt x="51" y="624840"/>
                    </a:cubicBezTo>
                    <a:cubicBezTo>
                      <a:pt x="2591" y="824230"/>
                      <a:pt x="100381" y="1010285"/>
                      <a:pt x="198171" y="119634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523845" y="3774331"/>
                <a:ext cx="1272540" cy="1264920"/>
              </a:xfrm>
              <a:custGeom>
                <a:avLst/>
                <a:gdLst>
                  <a:gd name="connsiteX0" fmla="*/ 1272540 w 1272540"/>
                  <a:gd name="connsiteY0" fmla="*/ 0 h 1264920"/>
                  <a:gd name="connsiteX1" fmla="*/ 548640 w 1272540"/>
                  <a:gd name="connsiteY1" fmla="*/ 662940 h 1264920"/>
                  <a:gd name="connsiteX2" fmla="*/ 0 w 1272540"/>
                  <a:gd name="connsiteY2" fmla="*/ 1264920 h 1264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2540" h="1264920">
                    <a:moveTo>
                      <a:pt x="1272540" y="0"/>
                    </a:moveTo>
                    <a:cubicBezTo>
                      <a:pt x="1016635" y="226060"/>
                      <a:pt x="760730" y="452120"/>
                      <a:pt x="548640" y="662940"/>
                    </a:cubicBezTo>
                    <a:cubicBezTo>
                      <a:pt x="336550" y="873760"/>
                      <a:pt x="168275" y="1069340"/>
                      <a:pt x="0" y="126492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5715000" y="3803036"/>
                <a:ext cx="3093089" cy="1306855"/>
              </a:xfrm>
              <a:custGeom>
                <a:avLst/>
                <a:gdLst>
                  <a:gd name="connsiteX0" fmla="*/ 3254781 w 3254781"/>
                  <a:gd name="connsiteY0" fmla="*/ 0 h 1306855"/>
                  <a:gd name="connsiteX1" fmla="*/ 2622321 w 3254781"/>
                  <a:gd name="connsiteY1" fmla="*/ 678180 h 1306855"/>
                  <a:gd name="connsiteX2" fmla="*/ 16281 w 3254781"/>
                  <a:gd name="connsiteY2" fmla="*/ 1295400 h 1306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4781" h="1306855">
                    <a:moveTo>
                      <a:pt x="3254781" y="0"/>
                    </a:moveTo>
                    <a:cubicBezTo>
                      <a:pt x="3208426" y="231140"/>
                      <a:pt x="3162071" y="462280"/>
                      <a:pt x="2622321" y="678180"/>
                    </a:cubicBezTo>
                    <a:cubicBezTo>
                      <a:pt x="2082571" y="894080"/>
                      <a:pt x="-214859" y="1388110"/>
                      <a:pt x="16281" y="129540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5775960" y="3848100"/>
                <a:ext cx="5151120" cy="1203960"/>
              </a:xfrm>
              <a:custGeom>
                <a:avLst/>
                <a:gdLst>
                  <a:gd name="connsiteX0" fmla="*/ 5151120 w 5151120"/>
                  <a:gd name="connsiteY0" fmla="*/ 0 h 1203960"/>
                  <a:gd name="connsiteX1" fmla="*/ 2156460 w 5151120"/>
                  <a:gd name="connsiteY1" fmla="*/ 419100 h 1203960"/>
                  <a:gd name="connsiteX2" fmla="*/ 0 w 5151120"/>
                  <a:gd name="connsiteY2" fmla="*/ 1203960 h 1203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51120" h="1203960">
                    <a:moveTo>
                      <a:pt x="5151120" y="0"/>
                    </a:moveTo>
                    <a:cubicBezTo>
                      <a:pt x="4083050" y="109220"/>
                      <a:pt x="3014980" y="218440"/>
                      <a:pt x="2156460" y="419100"/>
                    </a:cubicBezTo>
                    <a:cubicBezTo>
                      <a:pt x="1297940" y="619760"/>
                      <a:pt x="648970" y="911860"/>
                      <a:pt x="0" y="120396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5724106" y="5542334"/>
                <a:ext cx="532778" cy="4651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>
              <a:xfrm>
                <a:off x="6023931" y="6078156"/>
                <a:ext cx="518091" cy="779844"/>
                <a:chOff x="6452734" y="5063614"/>
                <a:chExt cx="518091" cy="779844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6452734" y="5535681"/>
                  <a:ext cx="42832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IDE</a:t>
                  </a:r>
                  <a:endParaRPr lang="en-US" sz="1400" dirty="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99975" y="5063614"/>
                  <a:ext cx="470850" cy="472067"/>
                </a:xfrm>
                <a:prstGeom prst="rect">
                  <a:avLst/>
                </a:prstGeom>
              </p:spPr>
            </p:pic>
          </p:grpSp>
          <p:cxnSp>
            <p:nvCxnSpPr>
              <p:cNvPr id="36" name="Straight Arrow Connector 35"/>
              <p:cNvCxnSpPr/>
              <p:nvPr/>
            </p:nvCxnSpPr>
            <p:spPr>
              <a:xfrm flipH="1">
                <a:off x="4436574" y="5563614"/>
                <a:ext cx="691686" cy="4701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0433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Сбор требований</a:t>
            </a:r>
            <a:endParaRPr lang="en-US" sz="12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36423" y="2080038"/>
            <a:ext cx="2519569" cy="2996310"/>
            <a:chOff x="5036423" y="2080038"/>
            <a:chExt cx="2519569" cy="299631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8962" y="4358548"/>
              <a:ext cx="535350" cy="717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437" y="2080038"/>
              <a:ext cx="464400" cy="7178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036423" y="3182941"/>
              <a:ext cx="838691" cy="781643"/>
              <a:chOff x="2429090" y="2867412"/>
              <a:chExt cx="838691" cy="78164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429090" y="3248945"/>
                <a:ext cx="8386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Stakeholder </a:t>
                </a: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:r>
                  <a:rPr lang="en-US" sz="1000" dirty="0" smtClean="0"/>
                  <a:t>Requests</a:t>
                </a:r>
                <a:endParaRPr lang="en-US" sz="1000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208011" y="3192230"/>
              <a:ext cx="607859" cy="781643"/>
              <a:chOff x="2544506" y="2867412"/>
              <a:chExt cx="607859" cy="78164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544506" y="3248945"/>
                <a:ext cx="607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UI </a:t>
                </a:r>
                <a:br>
                  <a:rPr lang="en-US" sz="1000" dirty="0" smtClean="0"/>
                </a:br>
                <a:r>
                  <a:rPr lang="en-US" sz="1000" dirty="0" smtClean="0"/>
                  <a:t>Mockup</a:t>
                </a:r>
                <a:endParaRPr lang="en-US" sz="1000" dirty="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5455769" y="2647867"/>
              <a:ext cx="283193" cy="467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271520" y="2657156"/>
              <a:ext cx="240420" cy="457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5455768" y="4059076"/>
              <a:ext cx="318669" cy="47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238837" y="4013826"/>
              <a:ext cx="215303" cy="51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5142" y="3137673"/>
              <a:ext cx="470850" cy="472067"/>
            </a:xfrm>
            <a:prstGeom prst="rect">
              <a:avLst/>
            </a:prstGeom>
          </p:spPr>
        </p:pic>
        <p:sp>
          <p:nvSpPr>
            <p:cNvPr id="50" name="Freeform 49"/>
            <p:cNvSpPr/>
            <p:nvPr/>
          </p:nvSpPr>
          <p:spPr>
            <a:xfrm>
              <a:off x="6699250" y="3365271"/>
              <a:ext cx="355600" cy="90023"/>
            </a:xfrm>
            <a:custGeom>
              <a:avLst/>
              <a:gdLst>
                <a:gd name="connsiteX0" fmla="*/ 0 w 355600"/>
                <a:gd name="connsiteY0" fmla="*/ 38329 h 90023"/>
                <a:gd name="connsiteX1" fmla="*/ 209550 w 355600"/>
                <a:gd name="connsiteY1" fmla="*/ 89129 h 90023"/>
                <a:gd name="connsiteX2" fmla="*/ 355600 w 355600"/>
                <a:gd name="connsiteY2" fmla="*/ 229 h 9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600" h="90023">
                  <a:moveTo>
                    <a:pt x="0" y="38329"/>
                  </a:moveTo>
                  <a:cubicBezTo>
                    <a:pt x="75141" y="66904"/>
                    <a:pt x="150283" y="95479"/>
                    <a:pt x="209550" y="89129"/>
                  </a:cubicBezTo>
                  <a:cubicBezTo>
                    <a:pt x="268817" y="82779"/>
                    <a:pt x="340783" y="-5063"/>
                    <a:pt x="355600" y="229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53" name="Rounded Rectangle 52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/>
          <p:cNvSpPr/>
          <p:nvPr/>
        </p:nvSpPr>
        <p:spPr>
          <a:xfrm rot="18896929">
            <a:off x="7812330" y="2670350"/>
            <a:ext cx="224690" cy="254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8124316" y="1371180"/>
            <a:ext cx="1554369" cy="1055208"/>
            <a:chOff x="7787594" y="1469758"/>
            <a:chExt cx="1554369" cy="105520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56" y="1474596"/>
              <a:ext cx="470850" cy="47206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87594" y="1469759"/>
              <a:ext cx="470850" cy="47206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1113" y="1469758"/>
              <a:ext cx="470850" cy="47206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87594" y="2037581"/>
              <a:ext cx="470850" cy="472067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7770" y="2045240"/>
              <a:ext cx="470850" cy="472067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67946" y="2052899"/>
              <a:ext cx="470850" cy="472067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865408" y="3645752"/>
            <a:ext cx="3829046" cy="1521337"/>
            <a:chOff x="7865408" y="3645752"/>
            <a:chExt cx="3829046" cy="1521337"/>
          </a:xfrm>
        </p:grpSpPr>
        <p:sp>
          <p:nvSpPr>
            <p:cNvPr id="74" name="Lightning Bolt 73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865408" y="4151426"/>
              <a:ext cx="382904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Дополнение базы знаний по шаблонам </a:t>
              </a:r>
              <a:r>
                <a:rPr lang="en-US" sz="1200" b="1" dirty="0" smtClean="0"/>
                <a:t>RUP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Автоматическая </a:t>
              </a:r>
              <a:r>
                <a:rPr lang="ru-RU" sz="1200" b="1" dirty="0"/>
                <a:t>отправка фотографий и звукозаписей в базу знаний</a:t>
              </a:r>
              <a:endParaRPr lang="en-US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Регистрация источника требований для обратной </a:t>
              </a:r>
              <a:r>
                <a:rPr lang="ru-RU" sz="1200" b="1" dirty="0" smtClean="0"/>
                <a:t>связи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385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Сбор требований</a:t>
            </a:r>
            <a:endParaRPr lang="en-US" sz="12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36423" y="2080038"/>
            <a:ext cx="2519569" cy="2996310"/>
            <a:chOff x="5036423" y="2080038"/>
            <a:chExt cx="2519569" cy="299631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8962" y="4358548"/>
              <a:ext cx="535350" cy="717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437" y="2080038"/>
              <a:ext cx="464400" cy="71780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036423" y="3182941"/>
              <a:ext cx="838691" cy="781643"/>
              <a:chOff x="2429090" y="2867412"/>
              <a:chExt cx="838691" cy="78164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2429090" y="3248945"/>
                <a:ext cx="8386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/>
                  <a:t>Stakeholder </a:t>
                </a:r>
                <a:r>
                  <a:rPr lang="en-US" sz="1000" dirty="0" smtClean="0"/>
                  <a:t/>
                </a:r>
                <a:br>
                  <a:rPr lang="en-US" sz="1000" dirty="0" smtClean="0"/>
                </a:br>
                <a:r>
                  <a:rPr lang="en-US" sz="1000" dirty="0" smtClean="0"/>
                  <a:t>Requests</a:t>
                </a:r>
                <a:endParaRPr lang="en-US" sz="1000" dirty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208011" y="3192230"/>
              <a:ext cx="607859" cy="781643"/>
              <a:chOff x="2544506" y="2867412"/>
              <a:chExt cx="607859" cy="78164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544506" y="3248945"/>
                <a:ext cx="6078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UI </a:t>
                </a:r>
                <a:br>
                  <a:rPr lang="en-US" sz="1000" dirty="0" smtClean="0"/>
                </a:br>
                <a:r>
                  <a:rPr lang="en-US" sz="1000" dirty="0" smtClean="0"/>
                  <a:t>Mockup</a:t>
                </a:r>
                <a:endParaRPr lang="en-US" sz="1000" dirty="0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 flipH="1">
              <a:off x="5455769" y="2647867"/>
              <a:ext cx="283193" cy="467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271520" y="2657156"/>
              <a:ext cx="240420" cy="4579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5455768" y="4059076"/>
              <a:ext cx="318669" cy="474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6238837" y="4013826"/>
              <a:ext cx="215303" cy="512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5142" y="3137673"/>
              <a:ext cx="470850" cy="472067"/>
            </a:xfrm>
            <a:prstGeom prst="rect">
              <a:avLst/>
            </a:prstGeom>
          </p:spPr>
        </p:pic>
        <p:sp>
          <p:nvSpPr>
            <p:cNvPr id="50" name="Freeform 49"/>
            <p:cNvSpPr/>
            <p:nvPr/>
          </p:nvSpPr>
          <p:spPr>
            <a:xfrm>
              <a:off x="6699250" y="3365271"/>
              <a:ext cx="355600" cy="90023"/>
            </a:xfrm>
            <a:custGeom>
              <a:avLst/>
              <a:gdLst>
                <a:gd name="connsiteX0" fmla="*/ 0 w 355600"/>
                <a:gd name="connsiteY0" fmla="*/ 38329 h 90023"/>
                <a:gd name="connsiteX1" fmla="*/ 209550 w 355600"/>
                <a:gd name="connsiteY1" fmla="*/ 89129 h 90023"/>
                <a:gd name="connsiteX2" fmla="*/ 355600 w 355600"/>
                <a:gd name="connsiteY2" fmla="*/ 229 h 9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600" h="90023">
                  <a:moveTo>
                    <a:pt x="0" y="38329"/>
                  </a:moveTo>
                  <a:cubicBezTo>
                    <a:pt x="75141" y="66904"/>
                    <a:pt x="150283" y="95479"/>
                    <a:pt x="209550" y="89129"/>
                  </a:cubicBezTo>
                  <a:cubicBezTo>
                    <a:pt x="268817" y="82779"/>
                    <a:pt x="340783" y="-5063"/>
                    <a:pt x="355600" y="229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53" name="Rounded Rectangle 52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57" name="Right Arrow 56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ight Arrow 57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ight Arrow 58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62" name="Right Arrow 61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ight Arrow 67"/>
          <p:cNvSpPr/>
          <p:nvPr/>
        </p:nvSpPr>
        <p:spPr>
          <a:xfrm rot="18896929">
            <a:off x="7812330" y="2670350"/>
            <a:ext cx="224690" cy="254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8124316" y="1371180"/>
            <a:ext cx="1554369" cy="1055208"/>
            <a:chOff x="7787594" y="1469758"/>
            <a:chExt cx="1554369" cy="1055208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356" y="1474596"/>
              <a:ext cx="470850" cy="47206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87594" y="1469759"/>
              <a:ext cx="470850" cy="47206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1113" y="1469758"/>
              <a:ext cx="470850" cy="472067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87594" y="2037581"/>
              <a:ext cx="470850" cy="472067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27770" y="2045240"/>
              <a:ext cx="470850" cy="472067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67946" y="2052899"/>
              <a:ext cx="470850" cy="472067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865408" y="3645752"/>
            <a:ext cx="3829046" cy="1521337"/>
            <a:chOff x="7865408" y="3645752"/>
            <a:chExt cx="3829046" cy="1521337"/>
          </a:xfrm>
        </p:grpSpPr>
        <p:sp>
          <p:nvSpPr>
            <p:cNvPr id="74" name="Lightning Bolt 73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865408" y="4151426"/>
              <a:ext cx="3829046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Дополнение базы знаний по шаблонам </a:t>
              </a:r>
              <a:r>
                <a:rPr lang="en-US" sz="1200" b="1" dirty="0" smtClean="0"/>
                <a:t>RUP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Автоматическая </a:t>
              </a:r>
              <a:r>
                <a:rPr lang="ru-RU" sz="1200" b="1" dirty="0"/>
                <a:t>отправка фотографий и звукозаписей в базу знаний</a:t>
              </a:r>
              <a:endParaRPr lang="en-US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Регистрация источника требований для обратной </a:t>
              </a:r>
              <a:r>
                <a:rPr lang="ru-RU" sz="1200" b="1" dirty="0" smtClean="0"/>
                <a:t>связи</a:t>
              </a:r>
              <a:endParaRPr lang="en-US" sz="1200" b="1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7" y="3148533"/>
            <a:ext cx="4459484" cy="3568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Freeform 3"/>
          <p:cNvSpPr/>
          <p:nvPr/>
        </p:nvSpPr>
        <p:spPr>
          <a:xfrm>
            <a:off x="4640322" y="4376376"/>
            <a:ext cx="3589278" cy="1897880"/>
          </a:xfrm>
          <a:custGeom>
            <a:avLst/>
            <a:gdLst>
              <a:gd name="connsiteX0" fmla="*/ 0 w 3349869"/>
              <a:gd name="connsiteY0" fmla="*/ 1644161 h 1644161"/>
              <a:gd name="connsiteX1" fmla="*/ 1740877 w 3349869"/>
              <a:gd name="connsiteY1" fmla="*/ 975946 h 1644161"/>
              <a:gd name="connsiteX2" fmla="*/ 3349869 w 3349869"/>
              <a:gd name="connsiteY2" fmla="*/ 0 h 164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9869" h="1644161">
                <a:moveTo>
                  <a:pt x="0" y="1644161"/>
                </a:moveTo>
                <a:cubicBezTo>
                  <a:pt x="591283" y="1447067"/>
                  <a:pt x="1182566" y="1249973"/>
                  <a:pt x="1740877" y="975946"/>
                </a:cubicBezTo>
                <a:cubicBezTo>
                  <a:pt x="2299188" y="701919"/>
                  <a:pt x="3093427" y="158261"/>
                  <a:pt x="3349869" y="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615" y="2835606"/>
            <a:ext cx="1079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MS InfoPath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88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Анализ требований</a:t>
            </a:r>
            <a:endParaRPr lang="en-US" sz="12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83811" y="2811598"/>
            <a:ext cx="498855" cy="627754"/>
            <a:chOff x="2599008" y="2867412"/>
            <a:chExt cx="498855" cy="6277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599008" y="3248945"/>
              <a:ext cx="4988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Vision</a:t>
              </a:r>
              <a:endParaRPr lang="en-US" sz="1000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91" y="1648743"/>
            <a:ext cx="535350" cy="717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630" y="1646376"/>
            <a:ext cx="619200" cy="717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310" y="4605395"/>
            <a:ext cx="696600" cy="717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769620" y="2827206"/>
            <a:ext cx="623889" cy="781643"/>
            <a:chOff x="2536490" y="2867412"/>
            <a:chExt cx="623889" cy="78164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536490" y="3248945"/>
              <a:ext cx="623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UseCase</a:t>
              </a:r>
              <a:br>
                <a:rPr lang="en-US" sz="1000" dirty="0" smtClean="0"/>
              </a:br>
              <a:r>
                <a:rPr lang="en-US" sz="1000" dirty="0" smtClean="0"/>
                <a:t>Spec</a:t>
              </a:r>
              <a:endParaRPr lang="en-US" sz="10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80732" y="2817917"/>
            <a:ext cx="979756" cy="781643"/>
            <a:chOff x="2358557" y="2867412"/>
            <a:chExt cx="979756" cy="7816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358557" y="3248945"/>
              <a:ext cx="979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Supplementary</a:t>
              </a:r>
              <a:br>
                <a:rPr lang="en-US" sz="1000" dirty="0" smtClean="0"/>
              </a:br>
              <a:r>
                <a:rPr lang="en-US" sz="1000" dirty="0" smtClean="0"/>
                <a:t>Spec</a:t>
              </a:r>
              <a:endParaRPr lang="en-US" sz="1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648821" y="4685317"/>
            <a:ext cx="817853" cy="785027"/>
            <a:chOff x="6554417" y="3042864"/>
            <a:chExt cx="817853" cy="78502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9999" y="3042864"/>
              <a:ext cx="316050" cy="38153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554417" y="3427781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Acceptance </a:t>
              </a:r>
              <a:br>
                <a:rPr lang="en-US" sz="1000" dirty="0" smtClean="0"/>
              </a:br>
              <a:r>
                <a:rPr lang="en-US" sz="1000" dirty="0" smtClean="0"/>
                <a:t>Test Plan</a:t>
              </a:r>
              <a:endParaRPr lang="en-US" sz="1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512337" y="3930548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Definition of Done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055946" y="3605911"/>
            <a:ext cx="0" cy="3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055946" y="4224395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874669" y="2277056"/>
            <a:ext cx="456465" cy="453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769620" y="2324159"/>
            <a:ext cx="59426" cy="42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847025" y="2170770"/>
            <a:ext cx="1074165" cy="559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239591" y="4876083"/>
            <a:ext cx="45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738108" y="2324159"/>
            <a:ext cx="260487" cy="37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182073" y="2324159"/>
            <a:ext cx="288594" cy="41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5284610" y="2816226"/>
            <a:ext cx="607859" cy="781643"/>
            <a:chOff x="2544505" y="2867412"/>
            <a:chExt cx="607859" cy="781643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2544505" y="3248945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UI </a:t>
              </a:r>
              <a:br>
                <a:rPr lang="en-US" sz="1000" dirty="0" smtClean="0"/>
              </a:br>
              <a:r>
                <a:rPr lang="en-US" sz="1000" dirty="0" smtClean="0"/>
                <a:t>Mockup</a:t>
              </a:r>
              <a:endParaRPr lang="en-US" sz="1000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686718" y="28223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431" y="3827294"/>
            <a:ext cx="470850" cy="472067"/>
          </a:xfrm>
          <a:prstGeom prst="rect">
            <a:avLst/>
          </a:prstGeom>
        </p:spPr>
      </p:pic>
      <p:sp>
        <p:nvSpPr>
          <p:cNvPr id="79" name="Freeform 78"/>
          <p:cNvSpPr/>
          <p:nvPr/>
        </p:nvSpPr>
        <p:spPr>
          <a:xfrm>
            <a:off x="5013738" y="3194050"/>
            <a:ext cx="369108" cy="584200"/>
          </a:xfrm>
          <a:custGeom>
            <a:avLst/>
            <a:gdLst>
              <a:gd name="connsiteX0" fmla="*/ 0 w 419100"/>
              <a:gd name="connsiteY0" fmla="*/ 584200 h 584200"/>
              <a:gd name="connsiteX1" fmla="*/ 139700 w 419100"/>
              <a:gd name="connsiteY1" fmla="*/ 184150 h 584200"/>
              <a:gd name="connsiteX2" fmla="*/ 419100 w 4191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584200">
                <a:moveTo>
                  <a:pt x="0" y="584200"/>
                </a:moveTo>
                <a:cubicBezTo>
                  <a:pt x="34925" y="432858"/>
                  <a:pt x="69850" y="281517"/>
                  <a:pt x="139700" y="184150"/>
                </a:cubicBezTo>
                <a:cubicBezTo>
                  <a:pt x="209550" y="86783"/>
                  <a:pt x="314325" y="43391"/>
                  <a:pt x="419100" y="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82" name="Rounded Rectangle 81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86" name="Right Arrow 85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Arrow 86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Arrow 87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91" name="Right Arrow 90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ight Arrow 60"/>
          <p:cNvSpPr/>
          <p:nvPr/>
        </p:nvSpPr>
        <p:spPr>
          <a:xfrm rot="19802299">
            <a:off x="7592061" y="2550459"/>
            <a:ext cx="224690" cy="254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8124316" y="1371180"/>
            <a:ext cx="1554369" cy="1055208"/>
            <a:chOff x="7787594" y="1469758"/>
            <a:chExt cx="1554369" cy="1055208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4356" y="1474596"/>
              <a:ext cx="470850" cy="472067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7594" y="1469759"/>
              <a:ext cx="470850" cy="472067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71113" y="1469758"/>
              <a:ext cx="470850" cy="472067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87594" y="2037581"/>
              <a:ext cx="470850" cy="472067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27770" y="2045240"/>
              <a:ext cx="470850" cy="472067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67946" y="2052899"/>
              <a:ext cx="470850" cy="472067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1741" y="2462237"/>
            <a:ext cx="516000" cy="472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6306" y="2473793"/>
            <a:ext cx="470850" cy="47206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65408" y="3645752"/>
            <a:ext cx="3829046" cy="1336671"/>
            <a:chOff x="7865408" y="3645752"/>
            <a:chExt cx="3829046" cy="1336671"/>
          </a:xfrm>
        </p:grpSpPr>
        <p:sp>
          <p:nvSpPr>
            <p:cNvPr id="5" name="Lightning Bolt 4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865408" y="4151426"/>
              <a:ext cx="3829046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Дополнение базы знаний по шаблонам </a:t>
              </a:r>
              <a:r>
                <a:rPr lang="en-US" sz="1200" b="1" dirty="0" smtClean="0"/>
                <a:t>RUP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Автоматическая отправка фотографий и звукозаписей в базу знаний</a:t>
              </a:r>
              <a:endParaRPr lang="en-US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Подготовка тестовых сценариев и наборов</a:t>
              </a:r>
              <a:endParaRPr lang="en-US" sz="1200" b="1" dirty="0"/>
            </a:p>
          </p:txBody>
        </p:sp>
      </p:grpSp>
      <p:sp>
        <p:nvSpPr>
          <p:cNvPr id="4" name="Isosceles Triangle 3"/>
          <p:cNvSpPr/>
          <p:nvPr/>
        </p:nvSpPr>
        <p:spPr>
          <a:xfrm rot="5400000">
            <a:off x="321395" y="3321965"/>
            <a:ext cx="509954" cy="57542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03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Моделирование</a:t>
            </a:r>
            <a:endParaRPr lang="en-US" sz="1200" b="1" dirty="0"/>
          </a:p>
        </p:txBody>
      </p:sp>
      <p:grpSp>
        <p:nvGrpSpPr>
          <p:cNvPr id="1106" name="Group 1105"/>
          <p:cNvGrpSpPr/>
          <p:nvPr/>
        </p:nvGrpSpPr>
        <p:grpSpPr>
          <a:xfrm>
            <a:off x="3686897" y="2037161"/>
            <a:ext cx="4674023" cy="3062233"/>
            <a:chOff x="3328757" y="2037161"/>
            <a:chExt cx="4674023" cy="3062233"/>
          </a:xfrm>
        </p:grpSpPr>
        <p:sp>
          <p:nvSpPr>
            <p:cNvPr id="1094" name="Freeform 1093"/>
            <p:cNvSpPr/>
            <p:nvPr/>
          </p:nvSpPr>
          <p:spPr>
            <a:xfrm flipH="1">
              <a:off x="5044837" y="3825558"/>
              <a:ext cx="167640" cy="792480"/>
            </a:xfrm>
            <a:custGeom>
              <a:avLst/>
              <a:gdLst>
                <a:gd name="connsiteX0" fmla="*/ 185522 w 185522"/>
                <a:gd name="connsiteY0" fmla="*/ 792480 h 792480"/>
                <a:gd name="connsiteX1" fmla="*/ 2642 w 185522"/>
                <a:gd name="connsiteY1" fmla="*/ 480060 h 792480"/>
                <a:gd name="connsiteX2" fmla="*/ 94082 w 185522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522" h="792480">
                  <a:moveTo>
                    <a:pt x="185522" y="792480"/>
                  </a:moveTo>
                  <a:cubicBezTo>
                    <a:pt x="101702" y="702310"/>
                    <a:pt x="17882" y="612140"/>
                    <a:pt x="2642" y="480060"/>
                  </a:cubicBezTo>
                  <a:cubicBezTo>
                    <a:pt x="-12598" y="347980"/>
                    <a:pt x="40742" y="173990"/>
                    <a:pt x="94082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23024" y="3285177"/>
              <a:ext cx="979756" cy="781643"/>
              <a:chOff x="2358557" y="2867412"/>
              <a:chExt cx="979756" cy="78164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358557" y="3248945"/>
                <a:ext cx="979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Supplementary</a:t>
                </a:r>
                <a:br>
                  <a:rPr lang="en-US" sz="1000" dirty="0" smtClean="0"/>
                </a:br>
                <a:r>
                  <a:rPr lang="en-US" sz="1000" dirty="0" smtClean="0"/>
                  <a:t>Spec</a:t>
                </a:r>
                <a:endParaRPr lang="en-US" sz="1000" dirty="0"/>
              </a:p>
            </p:txBody>
          </p:sp>
        </p:grpSp>
        <p:cxnSp>
          <p:nvCxnSpPr>
            <p:cNvPr id="79" name="Straight Arrow Connector 78"/>
            <p:cNvCxnSpPr>
              <a:stCxn id="41" idx="1"/>
            </p:cNvCxnSpPr>
            <p:nvPr/>
          </p:nvCxnSpPr>
          <p:spPr>
            <a:xfrm flipH="1">
              <a:off x="4152900" y="2396061"/>
              <a:ext cx="1840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2905" y="2037161"/>
              <a:ext cx="619200" cy="7178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152" y="2037161"/>
              <a:ext cx="464400" cy="717800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5635496" y="3285177"/>
              <a:ext cx="1334020" cy="781643"/>
              <a:chOff x="2181427" y="2867412"/>
              <a:chExt cx="1334020" cy="78164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2181427" y="3248945"/>
                <a:ext cx="1334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Software Architecture</a:t>
                </a:r>
                <a:br>
                  <a:rPr lang="en-US" sz="1000" dirty="0" smtClean="0"/>
                </a:br>
                <a:r>
                  <a:rPr lang="en-US" sz="1000" dirty="0" smtClean="0"/>
                  <a:t>Document</a:t>
                </a:r>
                <a:endParaRPr lang="en-US" sz="1000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7419" y="3285177"/>
              <a:ext cx="470850" cy="47206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847386" y="3757244"/>
              <a:ext cx="530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/>
                <a:t>UML </a:t>
              </a:r>
              <a:br>
                <a:rPr lang="en-US" sz="1000" b="1" dirty="0" smtClean="0"/>
              </a:br>
              <a:r>
                <a:rPr lang="en-US" sz="1000" b="1" dirty="0" smtClean="0"/>
                <a:t>Model</a:t>
              </a:r>
              <a:endParaRPr lang="en-US" sz="1000" b="1" dirty="0"/>
            </a:p>
          </p:txBody>
        </p:sp>
        <p:pic>
          <p:nvPicPr>
            <p:cNvPr id="1093" name="Picture 10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386" y="4627327"/>
              <a:ext cx="470850" cy="472067"/>
            </a:xfrm>
            <a:prstGeom prst="rect">
              <a:avLst/>
            </a:prstGeom>
          </p:spPr>
        </p:pic>
        <p:cxnSp>
          <p:nvCxnSpPr>
            <p:cNvPr id="138" name="Straight Arrow Connector 137"/>
            <p:cNvCxnSpPr/>
            <p:nvPr/>
          </p:nvCxnSpPr>
          <p:spPr>
            <a:xfrm flipH="1">
              <a:off x="5222485" y="2518618"/>
              <a:ext cx="770421" cy="698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41" idx="2"/>
            </p:cNvCxnSpPr>
            <p:nvPr/>
          </p:nvCxnSpPr>
          <p:spPr>
            <a:xfrm>
              <a:off x="6302505" y="2754961"/>
              <a:ext cx="0" cy="437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6586538" y="2518618"/>
              <a:ext cx="926364" cy="673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3" name="Picture 1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8757" y="3285176"/>
              <a:ext cx="470850" cy="472067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3368660" y="3752449"/>
              <a:ext cx="3882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VCS</a:t>
              </a:r>
              <a:endParaRPr lang="en-US" sz="1000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H="1">
              <a:off x="3939959" y="3521209"/>
              <a:ext cx="807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154" name="Rounded Rectangle 153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158" name="Right Arrow 157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ight Arrow 158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ight Arrow 159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63" name="Right Arrow 162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ight Arrow 163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7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41504" y="3044280"/>
            <a:ext cx="3108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Введение</a:t>
            </a:r>
            <a:endParaRPr lang="en-US" sz="5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77306" y="4044461"/>
            <a:ext cx="263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Определение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Контекст и мотивация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6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Моделирование</a:t>
            </a:r>
            <a:endParaRPr lang="en-US" sz="1200" b="1" dirty="0"/>
          </a:p>
        </p:txBody>
      </p:sp>
      <p:grpSp>
        <p:nvGrpSpPr>
          <p:cNvPr id="1106" name="Group 1105"/>
          <p:cNvGrpSpPr/>
          <p:nvPr/>
        </p:nvGrpSpPr>
        <p:grpSpPr>
          <a:xfrm>
            <a:off x="3686897" y="2037161"/>
            <a:ext cx="4674023" cy="3062233"/>
            <a:chOff x="3328757" y="2037161"/>
            <a:chExt cx="4674023" cy="3062233"/>
          </a:xfrm>
        </p:grpSpPr>
        <p:sp>
          <p:nvSpPr>
            <p:cNvPr id="1094" name="Freeform 1093"/>
            <p:cNvSpPr/>
            <p:nvPr/>
          </p:nvSpPr>
          <p:spPr>
            <a:xfrm flipH="1">
              <a:off x="5044837" y="3825558"/>
              <a:ext cx="167640" cy="792480"/>
            </a:xfrm>
            <a:custGeom>
              <a:avLst/>
              <a:gdLst>
                <a:gd name="connsiteX0" fmla="*/ 185522 w 185522"/>
                <a:gd name="connsiteY0" fmla="*/ 792480 h 792480"/>
                <a:gd name="connsiteX1" fmla="*/ 2642 w 185522"/>
                <a:gd name="connsiteY1" fmla="*/ 480060 h 792480"/>
                <a:gd name="connsiteX2" fmla="*/ 94082 w 185522"/>
                <a:gd name="connsiteY2" fmla="*/ 0 h 79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522" h="792480">
                  <a:moveTo>
                    <a:pt x="185522" y="792480"/>
                  </a:moveTo>
                  <a:cubicBezTo>
                    <a:pt x="101702" y="702310"/>
                    <a:pt x="17882" y="612140"/>
                    <a:pt x="2642" y="480060"/>
                  </a:cubicBezTo>
                  <a:cubicBezTo>
                    <a:pt x="-12598" y="347980"/>
                    <a:pt x="40742" y="173990"/>
                    <a:pt x="94082" y="0"/>
                  </a:cubicBez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023024" y="3285177"/>
              <a:ext cx="979756" cy="781643"/>
              <a:chOff x="2358557" y="2867412"/>
              <a:chExt cx="979756" cy="78164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358557" y="3248945"/>
                <a:ext cx="979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Supplementary</a:t>
                </a:r>
                <a:br>
                  <a:rPr lang="en-US" sz="1000" dirty="0" smtClean="0"/>
                </a:br>
                <a:r>
                  <a:rPr lang="en-US" sz="1000" dirty="0" smtClean="0"/>
                  <a:t>Spec</a:t>
                </a:r>
                <a:endParaRPr lang="en-US" sz="1000" dirty="0"/>
              </a:p>
            </p:txBody>
          </p:sp>
        </p:grpSp>
        <p:cxnSp>
          <p:nvCxnSpPr>
            <p:cNvPr id="79" name="Straight Arrow Connector 78"/>
            <p:cNvCxnSpPr>
              <a:stCxn id="41" idx="1"/>
            </p:cNvCxnSpPr>
            <p:nvPr/>
          </p:nvCxnSpPr>
          <p:spPr>
            <a:xfrm flipH="1">
              <a:off x="4152900" y="2396061"/>
              <a:ext cx="1840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2905" y="2037161"/>
              <a:ext cx="619200" cy="7178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20152" y="2037161"/>
              <a:ext cx="464400" cy="717800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5635496" y="3285177"/>
              <a:ext cx="1334020" cy="781643"/>
              <a:chOff x="2181427" y="2867412"/>
              <a:chExt cx="1334020" cy="78164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90411" y="2867412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2181427" y="3248945"/>
                <a:ext cx="1334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Software Architecture</a:t>
                </a:r>
                <a:br>
                  <a:rPr lang="en-US" sz="1000" dirty="0" smtClean="0"/>
                </a:br>
                <a:r>
                  <a:rPr lang="en-US" sz="1000" dirty="0" smtClean="0"/>
                  <a:t>Document</a:t>
                </a:r>
                <a:endParaRPr lang="en-US" sz="1000" dirty="0"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7419" y="3285177"/>
              <a:ext cx="470850" cy="47206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847386" y="3757244"/>
              <a:ext cx="5309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/>
                <a:t>UML </a:t>
              </a:r>
              <a:br>
                <a:rPr lang="en-US" sz="1000" b="1" dirty="0" smtClean="0"/>
              </a:br>
              <a:r>
                <a:rPr lang="en-US" sz="1000" b="1" dirty="0" smtClean="0"/>
                <a:t>Model</a:t>
              </a:r>
              <a:endParaRPr lang="en-US" sz="1000" b="1" dirty="0"/>
            </a:p>
          </p:txBody>
        </p:sp>
        <p:pic>
          <p:nvPicPr>
            <p:cNvPr id="1093" name="Picture 109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386" y="4627327"/>
              <a:ext cx="470850" cy="472067"/>
            </a:xfrm>
            <a:prstGeom prst="rect">
              <a:avLst/>
            </a:prstGeom>
          </p:spPr>
        </p:pic>
        <p:cxnSp>
          <p:nvCxnSpPr>
            <p:cNvPr id="138" name="Straight Arrow Connector 137"/>
            <p:cNvCxnSpPr/>
            <p:nvPr/>
          </p:nvCxnSpPr>
          <p:spPr>
            <a:xfrm flipH="1">
              <a:off x="5222485" y="2518618"/>
              <a:ext cx="770421" cy="698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41" idx="2"/>
            </p:cNvCxnSpPr>
            <p:nvPr/>
          </p:nvCxnSpPr>
          <p:spPr>
            <a:xfrm>
              <a:off x="6302505" y="2754961"/>
              <a:ext cx="0" cy="437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6586538" y="2518618"/>
              <a:ext cx="926364" cy="6738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3" name="Picture 110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8757" y="3285176"/>
              <a:ext cx="470850" cy="472067"/>
            </a:xfrm>
            <a:prstGeom prst="rect">
              <a:avLst/>
            </a:prstGeom>
          </p:spPr>
        </p:pic>
        <p:sp>
          <p:nvSpPr>
            <p:cNvPr id="148" name="TextBox 147"/>
            <p:cNvSpPr txBox="1"/>
            <p:nvPr/>
          </p:nvSpPr>
          <p:spPr>
            <a:xfrm>
              <a:off x="3368660" y="3752449"/>
              <a:ext cx="3882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VCS</a:t>
              </a:r>
              <a:endParaRPr lang="en-US" sz="1000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H="1">
              <a:off x="3939959" y="3521209"/>
              <a:ext cx="807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154" name="Rounded Rectangle 153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155" name="Rounded Rectangle 154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157" name="Rounded Rectangle 156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158" name="Right Arrow 157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ight Arrow 158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ight Arrow 159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62" name="Rounded Rectangle 161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63" name="Right Arrow 162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ight Arrow 163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27" y="4162375"/>
            <a:ext cx="4644297" cy="26258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06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Планирование</a:t>
            </a:r>
            <a:endParaRPr lang="en-US" sz="1200" b="1" dirty="0"/>
          </a:p>
        </p:txBody>
      </p:sp>
      <p:sp>
        <p:nvSpPr>
          <p:cNvPr id="30" name="Freeform 29"/>
          <p:cNvSpPr/>
          <p:nvPr/>
        </p:nvSpPr>
        <p:spPr>
          <a:xfrm rot="1071386">
            <a:off x="5535165" y="2513355"/>
            <a:ext cx="169173" cy="1035187"/>
          </a:xfrm>
          <a:custGeom>
            <a:avLst/>
            <a:gdLst>
              <a:gd name="connsiteX0" fmla="*/ 152406 w 152406"/>
              <a:gd name="connsiteY0" fmla="*/ 828675 h 828675"/>
              <a:gd name="connsiteX1" fmla="*/ 6 w 152406"/>
              <a:gd name="connsiteY1" fmla="*/ 481013 h 828675"/>
              <a:gd name="connsiteX2" fmla="*/ 147643 w 152406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6" h="828675">
                <a:moveTo>
                  <a:pt x="152406" y="828675"/>
                </a:moveTo>
                <a:cubicBezTo>
                  <a:pt x="76603" y="723900"/>
                  <a:pt x="800" y="619125"/>
                  <a:pt x="6" y="481013"/>
                </a:cubicBezTo>
                <a:cubicBezTo>
                  <a:pt x="-788" y="342901"/>
                  <a:pt x="73427" y="171450"/>
                  <a:pt x="147643" y="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49" y="3427429"/>
            <a:ext cx="535350" cy="717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495" y="3912805"/>
            <a:ext cx="696600" cy="717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295" y="3114536"/>
            <a:ext cx="670800" cy="7178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552672" y="2117951"/>
            <a:ext cx="623889" cy="781643"/>
            <a:chOff x="2536490" y="2867412"/>
            <a:chExt cx="623889" cy="78164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536490" y="3248945"/>
              <a:ext cx="623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UseCase</a:t>
              </a:r>
              <a:br>
                <a:rPr lang="en-US" sz="1000" dirty="0" smtClean="0"/>
              </a:br>
              <a:r>
                <a:rPr lang="en-US" sz="1000" dirty="0" smtClean="0"/>
                <a:t>Spec</a:t>
              </a:r>
              <a:endParaRPr lang="en-US" sz="1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63784" y="2108662"/>
            <a:ext cx="979756" cy="781643"/>
            <a:chOff x="2358557" y="2867412"/>
            <a:chExt cx="979756" cy="78164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358557" y="3248945"/>
              <a:ext cx="979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Supplementary</a:t>
              </a:r>
              <a:br>
                <a:rPr lang="en-US" sz="1000" dirty="0" smtClean="0"/>
              </a:br>
              <a:r>
                <a:rPr lang="en-US" sz="1000" dirty="0" smtClean="0"/>
                <a:t>Spec</a:t>
              </a:r>
              <a:endParaRPr lang="en-US" sz="1000" dirty="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454" y="3621382"/>
            <a:ext cx="470850" cy="4720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787784" y="3395365"/>
            <a:ext cx="435502" cy="28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859778" y="3378157"/>
            <a:ext cx="456595" cy="30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5908248" y="3768393"/>
            <a:ext cx="523875" cy="52467"/>
          </a:xfrm>
          <a:custGeom>
            <a:avLst/>
            <a:gdLst>
              <a:gd name="connsiteX0" fmla="*/ 0 w 523875"/>
              <a:gd name="connsiteY0" fmla="*/ 52467 h 52467"/>
              <a:gd name="connsiteX1" fmla="*/ 242888 w 523875"/>
              <a:gd name="connsiteY1" fmla="*/ 80 h 52467"/>
              <a:gd name="connsiteX2" fmla="*/ 523875 w 523875"/>
              <a:gd name="connsiteY2" fmla="*/ 42942 h 5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52467">
                <a:moveTo>
                  <a:pt x="0" y="52467"/>
                </a:moveTo>
                <a:cubicBezTo>
                  <a:pt x="77788" y="27067"/>
                  <a:pt x="155576" y="1667"/>
                  <a:pt x="242888" y="80"/>
                </a:cubicBezTo>
                <a:cubicBezTo>
                  <a:pt x="330200" y="-1507"/>
                  <a:pt x="427037" y="20717"/>
                  <a:pt x="523875" y="42942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4597272" y="2117951"/>
            <a:ext cx="607859" cy="781643"/>
            <a:chOff x="2544505" y="2867412"/>
            <a:chExt cx="607859" cy="78164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544505" y="3248945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UI </a:t>
              </a:r>
              <a:br>
                <a:rPr lang="en-US" sz="1000" dirty="0" smtClean="0"/>
              </a:br>
              <a:r>
                <a:rPr lang="en-US" sz="1000" dirty="0" smtClean="0"/>
                <a:t>Mockup</a:t>
              </a:r>
              <a:endParaRPr lang="en-US" sz="1000" dirty="0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>
            <a:off x="6748358" y="2823990"/>
            <a:ext cx="620657" cy="5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933" y="3510371"/>
            <a:ext cx="309600" cy="4009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185" y="3481948"/>
            <a:ext cx="309600" cy="40093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97788" y="3884119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00" dirty="0" smtClean="0"/>
              <a:t>Задачи </a:t>
            </a:r>
            <a:br>
              <a:rPr lang="ru-RU" sz="1000" dirty="0" smtClean="0"/>
            </a:br>
            <a:r>
              <a:rPr lang="ru-RU" sz="1000" dirty="0" smtClean="0"/>
              <a:t>на разработку</a:t>
            </a:r>
            <a:endParaRPr lang="en-US" sz="1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8093862" y="3562232"/>
            <a:ext cx="660757" cy="783052"/>
            <a:chOff x="8511841" y="4485935"/>
            <a:chExt cx="660757" cy="7830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2385" y="4485935"/>
              <a:ext cx="402838" cy="40283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511841" y="4868877"/>
              <a:ext cx="6607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Planning </a:t>
              </a:r>
              <a:br>
                <a:rPr lang="en-US" sz="1000" dirty="0" smtClean="0"/>
              </a:br>
              <a:r>
                <a:rPr lang="en-US" sz="1000" dirty="0" smtClean="0"/>
                <a:t>Poker</a:t>
              </a:r>
              <a:endParaRPr lang="en-US" sz="10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54511" y="2105278"/>
            <a:ext cx="817853" cy="785027"/>
            <a:chOff x="6554417" y="3042864"/>
            <a:chExt cx="817853" cy="78502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9999" y="3042864"/>
              <a:ext cx="316050" cy="381533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554417" y="3427781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Acceptance </a:t>
              </a:r>
              <a:br>
                <a:rPr lang="en-US" sz="1000" dirty="0" smtClean="0"/>
              </a:br>
              <a:r>
                <a:rPr lang="en-US" sz="1000" dirty="0" smtClean="0"/>
                <a:t>Test Plan</a:t>
              </a:r>
              <a:endParaRPr lang="en-US" sz="1000" dirty="0"/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 flipV="1">
            <a:off x="7755372" y="3876991"/>
            <a:ext cx="467914" cy="27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859779" y="3832336"/>
            <a:ext cx="448691" cy="31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630966" y="2847774"/>
            <a:ext cx="17" cy="561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7" idx="2"/>
          </p:cNvCxnSpPr>
          <p:nvPr/>
        </p:nvCxnSpPr>
        <p:spPr>
          <a:xfrm>
            <a:off x="5864617" y="2899594"/>
            <a:ext cx="622223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901201" y="2899594"/>
            <a:ext cx="1487166" cy="60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850" y="4165500"/>
            <a:ext cx="516000" cy="1008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4" y="4508233"/>
            <a:ext cx="270900" cy="323333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482432" y="3933744"/>
            <a:ext cx="881202" cy="6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9639" y="2131131"/>
            <a:ext cx="470850" cy="4720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559606" y="2603198"/>
            <a:ext cx="530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UML </a:t>
            </a:r>
            <a:br>
              <a:rPr lang="en-US" sz="1000" b="1" dirty="0" smtClean="0"/>
            </a:br>
            <a:r>
              <a:rPr lang="en-US" sz="1000" b="1" dirty="0" smtClean="0"/>
              <a:t>Model</a:t>
            </a:r>
            <a:endParaRPr lang="en-US" sz="1000" b="1" dirty="0"/>
          </a:p>
        </p:txBody>
      </p:sp>
      <p:cxnSp>
        <p:nvCxnSpPr>
          <p:cNvPr id="55" name="Straight Arrow Connector 54"/>
          <p:cNvCxnSpPr>
            <a:stCxn id="54" idx="3"/>
          </p:cNvCxnSpPr>
          <p:nvPr/>
        </p:nvCxnSpPr>
        <p:spPr>
          <a:xfrm>
            <a:off x="4090522" y="2803253"/>
            <a:ext cx="2270004" cy="81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7467" y="3426816"/>
            <a:ext cx="619200" cy="71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88" y="3634736"/>
            <a:ext cx="250675" cy="2493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01181" y="3470424"/>
            <a:ext cx="697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i="1" dirty="0" smtClean="0">
                <a:solidFill>
                  <a:schemeClr val="accent1">
                    <a:lumMod val="75000"/>
                  </a:schemeClr>
                </a:solidFill>
              </a:rPr>
              <a:t>Оценка в 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</a:rPr>
              <a:t>STORY POINT</a:t>
            </a:r>
            <a:endParaRPr lang="en-US" sz="1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71078" y="1376018"/>
            <a:ext cx="470850" cy="47206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4316" y="1371181"/>
            <a:ext cx="470850" cy="47206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835" y="1371180"/>
            <a:ext cx="470850" cy="472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7299" y="1929599"/>
            <a:ext cx="470850" cy="472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006" y="1929599"/>
            <a:ext cx="470850" cy="472067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8223286" y="4623587"/>
            <a:ext cx="3829046" cy="1706003"/>
            <a:chOff x="7865408" y="3645752"/>
            <a:chExt cx="3829046" cy="1706003"/>
          </a:xfrm>
        </p:grpSpPr>
        <p:sp>
          <p:nvSpPr>
            <p:cNvPr id="68" name="Lightning Bolt 67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65408" y="4151426"/>
              <a:ext cx="382904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Дополнение базы знаний по шаблонам </a:t>
              </a:r>
              <a:r>
                <a:rPr lang="en-US" sz="1200" b="1" dirty="0" smtClean="0"/>
                <a:t>RUP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Автоматическая отправка фотографий и звукозаписей в базу знаний</a:t>
              </a:r>
              <a:endParaRPr lang="en-US" sz="1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/>
                <a:t>Регистрация источника требований для обратной </a:t>
              </a:r>
              <a:r>
                <a:rPr lang="ru-RU" sz="1200" b="1" dirty="0" smtClean="0"/>
                <a:t>связи</a:t>
              </a:r>
              <a:endParaRPr lang="en-US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Подготовка тестовых сценариев и наборов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098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Планирование</a:t>
            </a:r>
            <a:endParaRPr lang="en-US" sz="1200" b="1" dirty="0"/>
          </a:p>
        </p:txBody>
      </p:sp>
      <p:sp>
        <p:nvSpPr>
          <p:cNvPr id="30" name="Freeform 29"/>
          <p:cNvSpPr/>
          <p:nvPr/>
        </p:nvSpPr>
        <p:spPr>
          <a:xfrm rot="1071386">
            <a:off x="5535165" y="2513355"/>
            <a:ext cx="169173" cy="1035187"/>
          </a:xfrm>
          <a:custGeom>
            <a:avLst/>
            <a:gdLst>
              <a:gd name="connsiteX0" fmla="*/ 152406 w 152406"/>
              <a:gd name="connsiteY0" fmla="*/ 828675 h 828675"/>
              <a:gd name="connsiteX1" fmla="*/ 6 w 152406"/>
              <a:gd name="connsiteY1" fmla="*/ 481013 h 828675"/>
              <a:gd name="connsiteX2" fmla="*/ 147643 w 152406"/>
              <a:gd name="connsiteY2" fmla="*/ 0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6" h="828675">
                <a:moveTo>
                  <a:pt x="152406" y="828675"/>
                </a:moveTo>
                <a:cubicBezTo>
                  <a:pt x="76603" y="723900"/>
                  <a:pt x="800" y="619125"/>
                  <a:pt x="6" y="481013"/>
                </a:cubicBezTo>
                <a:cubicBezTo>
                  <a:pt x="-788" y="342901"/>
                  <a:pt x="73427" y="171450"/>
                  <a:pt x="147643" y="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449" y="3427429"/>
            <a:ext cx="535350" cy="717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495" y="3912805"/>
            <a:ext cx="696600" cy="717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295" y="3114536"/>
            <a:ext cx="670800" cy="7178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552672" y="2117951"/>
            <a:ext cx="623889" cy="781643"/>
            <a:chOff x="2536490" y="2867412"/>
            <a:chExt cx="623889" cy="78164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536490" y="3248945"/>
              <a:ext cx="623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UseCase</a:t>
              </a:r>
              <a:br>
                <a:rPr lang="en-US" sz="1000" dirty="0" smtClean="0"/>
              </a:br>
              <a:r>
                <a:rPr lang="en-US" sz="1000" dirty="0" smtClean="0"/>
                <a:t>Spec</a:t>
              </a:r>
              <a:endParaRPr lang="en-US" sz="1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63784" y="2108662"/>
            <a:ext cx="979756" cy="781643"/>
            <a:chOff x="2358557" y="2867412"/>
            <a:chExt cx="979756" cy="78164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358557" y="3248945"/>
              <a:ext cx="979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Supplementary</a:t>
              </a:r>
              <a:br>
                <a:rPr lang="en-US" sz="1000" dirty="0" smtClean="0"/>
              </a:br>
              <a:r>
                <a:rPr lang="en-US" sz="1000" dirty="0" smtClean="0"/>
                <a:t>Spec</a:t>
              </a:r>
              <a:endParaRPr lang="en-US" sz="1000" dirty="0"/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454" y="3621382"/>
            <a:ext cx="470850" cy="47206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787784" y="3395365"/>
            <a:ext cx="435502" cy="28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859778" y="3378157"/>
            <a:ext cx="456595" cy="30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5908248" y="3768393"/>
            <a:ext cx="523875" cy="52467"/>
          </a:xfrm>
          <a:custGeom>
            <a:avLst/>
            <a:gdLst>
              <a:gd name="connsiteX0" fmla="*/ 0 w 523875"/>
              <a:gd name="connsiteY0" fmla="*/ 52467 h 52467"/>
              <a:gd name="connsiteX1" fmla="*/ 242888 w 523875"/>
              <a:gd name="connsiteY1" fmla="*/ 80 h 52467"/>
              <a:gd name="connsiteX2" fmla="*/ 523875 w 523875"/>
              <a:gd name="connsiteY2" fmla="*/ 42942 h 5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" h="52467">
                <a:moveTo>
                  <a:pt x="0" y="52467"/>
                </a:moveTo>
                <a:cubicBezTo>
                  <a:pt x="77788" y="27067"/>
                  <a:pt x="155576" y="1667"/>
                  <a:pt x="242888" y="80"/>
                </a:cubicBezTo>
                <a:cubicBezTo>
                  <a:pt x="330200" y="-1507"/>
                  <a:pt x="427037" y="20717"/>
                  <a:pt x="523875" y="42942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4597272" y="2117951"/>
            <a:ext cx="607859" cy="781643"/>
            <a:chOff x="2544505" y="2867412"/>
            <a:chExt cx="607859" cy="78164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0411" y="2867412"/>
              <a:ext cx="316050" cy="381533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2544505" y="3248945"/>
              <a:ext cx="6078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UI </a:t>
              </a:r>
              <a:br>
                <a:rPr lang="en-US" sz="1000" dirty="0" smtClean="0"/>
              </a:br>
              <a:r>
                <a:rPr lang="en-US" sz="1000" dirty="0" smtClean="0"/>
                <a:t>Mockup</a:t>
              </a:r>
              <a:endParaRPr lang="en-US" sz="1000" dirty="0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>
            <a:off x="6748358" y="2823990"/>
            <a:ext cx="620657" cy="59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933" y="3510371"/>
            <a:ext cx="309600" cy="4009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185" y="3481948"/>
            <a:ext cx="309600" cy="40093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97788" y="3884119"/>
            <a:ext cx="957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00" dirty="0" smtClean="0"/>
              <a:t>Задачи </a:t>
            </a:r>
            <a:br>
              <a:rPr lang="ru-RU" sz="1000" dirty="0" smtClean="0"/>
            </a:br>
            <a:r>
              <a:rPr lang="ru-RU" sz="1000" dirty="0" smtClean="0"/>
              <a:t>на разработку</a:t>
            </a:r>
            <a:endParaRPr lang="en-US" sz="1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8093862" y="3562232"/>
            <a:ext cx="660757" cy="783052"/>
            <a:chOff x="8511841" y="4485935"/>
            <a:chExt cx="660757" cy="7830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2385" y="4485935"/>
              <a:ext cx="402838" cy="40283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8511841" y="4868877"/>
              <a:ext cx="6607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Planning </a:t>
              </a:r>
              <a:br>
                <a:rPr lang="en-US" sz="1000" dirty="0" smtClean="0"/>
              </a:br>
              <a:r>
                <a:rPr lang="en-US" sz="1000" dirty="0" smtClean="0"/>
                <a:t>Poker</a:t>
              </a:r>
              <a:endParaRPr lang="en-US" sz="10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54511" y="2105278"/>
            <a:ext cx="817853" cy="785027"/>
            <a:chOff x="6554417" y="3042864"/>
            <a:chExt cx="817853" cy="78502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9999" y="3042864"/>
              <a:ext cx="316050" cy="381533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554417" y="3427781"/>
              <a:ext cx="8178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Acceptance </a:t>
              </a:r>
              <a:br>
                <a:rPr lang="en-US" sz="1000" dirty="0" smtClean="0"/>
              </a:br>
              <a:r>
                <a:rPr lang="en-US" sz="1000" dirty="0" smtClean="0"/>
                <a:t>Test Plan</a:t>
              </a:r>
              <a:endParaRPr lang="en-US" sz="1000" dirty="0"/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 flipV="1">
            <a:off x="7755372" y="3876991"/>
            <a:ext cx="467914" cy="27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859779" y="3832336"/>
            <a:ext cx="448691" cy="312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630966" y="2847774"/>
            <a:ext cx="17" cy="561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7" idx="2"/>
          </p:cNvCxnSpPr>
          <p:nvPr/>
        </p:nvCxnSpPr>
        <p:spPr>
          <a:xfrm>
            <a:off x="5864617" y="2899594"/>
            <a:ext cx="622223" cy="5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901201" y="2899594"/>
            <a:ext cx="1487166" cy="60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850" y="4165500"/>
            <a:ext cx="516000" cy="10088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6884" y="4508233"/>
            <a:ext cx="270900" cy="323333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482432" y="3933744"/>
            <a:ext cx="881202" cy="652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9639" y="2131131"/>
            <a:ext cx="470850" cy="4720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559606" y="2603198"/>
            <a:ext cx="530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/>
              <a:t>UML </a:t>
            </a:r>
            <a:br>
              <a:rPr lang="en-US" sz="1000" b="1" dirty="0" smtClean="0"/>
            </a:br>
            <a:r>
              <a:rPr lang="en-US" sz="1000" b="1" dirty="0" smtClean="0"/>
              <a:t>Model</a:t>
            </a:r>
            <a:endParaRPr lang="en-US" sz="1000" b="1" dirty="0"/>
          </a:p>
        </p:txBody>
      </p:sp>
      <p:cxnSp>
        <p:nvCxnSpPr>
          <p:cNvPr id="55" name="Straight Arrow Connector 54"/>
          <p:cNvCxnSpPr>
            <a:stCxn id="54" idx="3"/>
          </p:cNvCxnSpPr>
          <p:nvPr/>
        </p:nvCxnSpPr>
        <p:spPr>
          <a:xfrm>
            <a:off x="4090522" y="2803253"/>
            <a:ext cx="2270004" cy="81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7467" y="3426816"/>
            <a:ext cx="619200" cy="71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88" y="3634736"/>
            <a:ext cx="250675" cy="2493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01181" y="3470424"/>
            <a:ext cx="697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i="1" dirty="0" smtClean="0">
                <a:solidFill>
                  <a:schemeClr val="accent1">
                    <a:lumMod val="75000"/>
                  </a:schemeClr>
                </a:solidFill>
              </a:rPr>
              <a:t>Оценка в </a:t>
            </a:r>
            <a:r>
              <a:rPr lang="en-US" sz="1000" i="1" dirty="0" smtClean="0">
                <a:solidFill>
                  <a:schemeClr val="accent1">
                    <a:lumMod val="75000"/>
                  </a:schemeClr>
                </a:solidFill>
              </a:rPr>
              <a:t>STORY POINT</a:t>
            </a:r>
            <a:endParaRPr lang="en-US" sz="1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71078" y="1376018"/>
            <a:ext cx="470850" cy="47206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4316" y="1371181"/>
            <a:ext cx="470850" cy="47206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7835" y="1371180"/>
            <a:ext cx="470850" cy="472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97299" y="1929599"/>
            <a:ext cx="470850" cy="472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66006" y="1929599"/>
            <a:ext cx="470850" cy="472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88" y="1090641"/>
            <a:ext cx="7868477" cy="56862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228" y="3018281"/>
            <a:ext cx="1996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Макетирование </a:t>
            </a:r>
            <a:r>
              <a:rPr lang="en-US" sz="1600" dirty="0" smtClean="0"/>
              <a:t>UI </a:t>
            </a:r>
            <a:r>
              <a:rPr lang="ru-RU" sz="1600" dirty="0" smtClean="0"/>
              <a:t>+ поведения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30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Планирование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6164580" y="3467100"/>
            <a:ext cx="1173480" cy="731520"/>
          </a:xfrm>
          <a:custGeom>
            <a:avLst/>
            <a:gdLst>
              <a:gd name="connsiteX0" fmla="*/ 0 w 1173480"/>
              <a:gd name="connsiteY0" fmla="*/ 731520 h 731520"/>
              <a:gd name="connsiteX1" fmla="*/ 807720 w 1173480"/>
              <a:gd name="connsiteY1" fmla="*/ 464820 h 731520"/>
              <a:gd name="connsiteX2" fmla="*/ 1173480 w 1173480"/>
              <a:gd name="connsiteY2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3480" h="731520">
                <a:moveTo>
                  <a:pt x="0" y="731520"/>
                </a:moveTo>
                <a:cubicBezTo>
                  <a:pt x="306070" y="659130"/>
                  <a:pt x="612140" y="586740"/>
                  <a:pt x="807720" y="464820"/>
                </a:cubicBezTo>
                <a:cubicBezTo>
                  <a:pt x="1003300" y="342900"/>
                  <a:pt x="1088390" y="48260"/>
                  <a:pt x="1173480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5132913" y="3985260"/>
            <a:ext cx="566847" cy="190500"/>
          </a:xfrm>
          <a:custGeom>
            <a:avLst/>
            <a:gdLst>
              <a:gd name="connsiteX0" fmla="*/ 566847 w 566847"/>
              <a:gd name="connsiteY0" fmla="*/ 190500 h 190500"/>
              <a:gd name="connsiteX1" fmla="*/ 315387 w 566847"/>
              <a:gd name="connsiteY1" fmla="*/ 76200 h 190500"/>
              <a:gd name="connsiteX2" fmla="*/ 2967 w 566847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847" h="190500">
                <a:moveTo>
                  <a:pt x="566847" y="190500"/>
                </a:moveTo>
                <a:cubicBezTo>
                  <a:pt x="488107" y="149225"/>
                  <a:pt x="409367" y="107950"/>
                  <a:pt x="315387" y="76200"/>
                </a:cubicBezTo>
                <a:cubicBezTo>
                  <a:pt x="221407" y="44450"/>
                  <a:pt x="-30053" y="19050"/>
                  <a:pt x="2967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821680" y="3710940"/>
            <a:ext cx="373380" cy="434340"/>
          </a:xfrm>
          <a:custGeom>
            <a:avLst/>
            <a:gdLst>
              <a:gd name="connsiteX0" fmla="*/ 0 w 373380"/>
              <a:gd name="connsiteY0" fmla="*/ 434340 h 434340"/>
              <a:gd name="connsiteX1" fmla="*/ 213360 w 373380"/>
              <a:gd name="connsiteY1" fmla="*/ 289560 h 434340"/>
              <a:gd name="connsiteX2" fmla="*/ 373380 w 373380"/>
              <a:gd name="connsiteY2" fmla="*/ 0 h 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80" h="434340">
                <a:moveTo>
                  <a:pt x="0" y="434340"/>
                </a:moveTo>
                <a:cubicBezTo>
                  <a:pt x="75565" y="398145"/>
                  <a:pt x="151130" y="361950"/>
                  <a:pt x="213360" y="289560"/>
                </a:cubicBezTo>
                <a:cubicBezTo>
                  <a:pt x="275590" y="217170"/>
                  <a:pt x="324485" y="108585"/>
                  <a:pt x="373380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027420" y="2956560"/>
            <a:ext cx="975360" cy="1257300"/>
          </a:xfrm>
          <a:custGeom>
            <a:avLst/>
            <a:gdLst>
              <a:gd name="connsiteX0" fmla="*/ 0 w 975360"/>
              <a:gd name="connsiteY0" fmla="*/ 1257300 h 1257300"/>
              <a:gd name="connsiteX1" fmla="*/ 571500 w 975360"/>
              <a:gd name="connsiteY1" fmla="*/ 914400 h 1257300"/>
              <a:gd name="connsiteX2" fmla="*/ 975360 w 97536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5360" h="1257300">
                <a:moveTo>
                  <a:pt x="0" y="1257300"/>
                </a:moveTo>
                <a:cubicBezTo>
                  <a:pt x="204470" y="1190625"/>
                  <a:pt x="408940" y="1123950"/>
                  <a:pt x="571500" y="914400"/>
                </a:cubicBezTo>
                <a:cubicBezTo>
                  <a:pt x="734060" y="704850"/>
                  <a:pt x="854710" y="352425"/>
                  <a:pt x="975360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46" y="4214261"/>
            <a:ext cx="470850" cy="47206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23551" y="4418516"/>
            <a:ext cx="957313" cy="802281"/>
            <a:chOff x="6197788" y="3481948"/>
            <a:chExt cx="957313" cy="802281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2933" y="3510371"/>
              <a:ext cx="309600" cy="400933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185" y="3481948"/>
              <a:ext cx="309600" cy="40093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6197788" y="3884119"/>
              <a:ext cx="9573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000" dirty="0" smtClean="0"/>
                <a:t>Задачи </a:t>
              </a:r>
              <a:br>
                <a:rPr lang="ru-RU" sz="1000" dirty="0" smtClean="0"/>
              </a:br>
              <a:r>
                <a:rPr lang="ru-RU" sz="1000" dirty="0" smtClean="0"/>
                <a:t>на разработку</a:t>
              </a:r>
              <a:endParaRPr lang="en-US" sz="1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29214" y="2283806"/>
            <a:ext cx="4764664" cy="1654738"/>
            <a:chOff x="2763564" y="1423099"/>
            <a:chExt cx="4764664" cy="16547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3056" y="1423099"/>
              <a:ext cx="470850" cy="472067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2763564" y="2523389"/>
              <a:ext cx="876243" cy="304800"/>
            </a:xfrm>
            <a:prstGeom prst="roundRect">
              <a:avLst/>
            </a:prstGeom>
            <a:solidFill>
              <a:srgbClr val="FFCCCC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Epic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4100901" y="2301833"/>
              <a:ext cx="876243" cy="304800"/>
            </a:xfrm>
            <a:prstGeom prst="roundRect">
              <a:avLst/>
            </a:prstGeom>
            <a:solidFill>
              <a:srgbClr val="CCCC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Feature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5376443" y="2047566"/>
              <a:ext cx="876243" cy="30480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User Story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6651985" y="1742766"/>
              <a:ext cx="876243" cy="304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Dev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651984" y="2230831"/>
              <a:ext cx="876243" cy="3048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376442" y="2505727"/>
              <a:ext cx="876243" cy="304800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User Story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100901" y="2773037"/>
              <a:ext cx="876243" cy="304800"/>
            </a:xfrm>
            <a:prstGeom prst="roundRect">
              <a:avLst/>
            </a:prstGeom>
            <a:solidFill>
              <a:srgbClr val="CCCCF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Feature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7" idx="3"/>
              <a:endCxn id="60" idx="1"/>
            </p:cNvCxnSpPr>
            <p:nvPr/>
          </p:nvCxnSpPr>
          <p:spPr>
            <a:xfrm flipV="1">
              <a:off x="3639807" y="2454233"/>
              <a:ext cx="461094" cy="221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639807" y="2675789"/>
              <a:ext cx="461094" cy="249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0" idx="3"/>
              <a:endCxn id="62" idx="1"/>
            </p:cNvCxnSpPr>
            <p:nvPr/>
          </p:nvCxnSpPr>
          <p:spPr>
            <a:xfrm flipV="1">
              <a:off x="4977144" y="2199966"/>
              <a:ext cx="399299" cy="254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69" idx="1"/>
            </p:cNvCxnSpPr>
            <p:nvPr/>
          </p:nvCxnSpPr>
          <p:spPr>
            <a:xfrm>
              <a:off x="4977144" y="2449614"/>
              <a:ext cx="399298" cy="2085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2" idx="3"/>
              <a:endCxn id="64" idx="1"/>
            </p:cNvCxnSpPr>
            <p:nvPr/>
          </p:nvCxnSpPr>
          <p:spPr>
            <a:xfrm flipV="1">
              <a:off x="6252686" y="1895166"/>
              <a:ext cx="399299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62" idx="3"/>
              <a:endCxn id="68" idx="1"/>
            </p:cNvCxnSpPr>
            <p:nvPr/>
          </p:nvCxnSpPr>
          <p:spPr>
            <a:xfrm>
              <a:off x="6252686" y="2199966"/>
              <a:ext cx="399298" cy="183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7" idx="0"/>
              <a:endCxn id="5" idx="2"/>
            </p:cNvCxnSpPr>
            <p:nvPr/>
          </p:nvCxnSpPr>
          <p:spPr>
            <a:xfrm flipH="1" flipV="1">
              <a:off x="3198481" y="1895166"/>
              <a:ext cx="3205" cy="6282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07" y="4158440"/>
            <a:ext cx="588771" cy="56115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790" y="2342873"/>
            <a:ext cx="670800" cy="7178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4936" y="3060673"/>
            <a:ext cx="696600" cy="717800"/>
          </a:xfrm>
          <a:prstGeom prst="rect">
            <a:avLst/>
          </a:prstGeom>
        </p:spPr>
      </p:pic>
      <p:sp>
        <p:nvSpPr>
          <p:cNvPr id="93" name="Right Arrow 92"/>
          <p:cNvSpPr/>
          <p:nvPr/>
        </p:nvSpPr>
        <p:spPr>
          <a:xfrm rot="13657636">
            <a:off x="7146227" y="4102882"/>
            <a:ext cx="296894" cy="254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8124316" y="1371180"/>
            <a:ext cx="1554369" cy="476905"/>
            <a:chOff x="7787594" y="1469758"/>
            <a:chExt cx="1554369" cy="47690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4356" y="1474596"/>
              <a:ext cx="470850" cy="47206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7594" y="1469759"/>
              <a:ext cx="470850" cy="472067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71113" y="1469758"/>
              <a:ext cx="470850" cy="47206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2" y="4755462"/>
            <a:ext cx="4982067" cy="1954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/>
          <p:cNvSpPr txBox="1"/>
          <p:nvPr/>
        </p:nvSpPr>
        <p:spPr>
          <a:xfrm>
            <a:off x="29859" y="4394610"/>
            <a:ext cx="1996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TFS Scrum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85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56688" y="2847560"/>
            <a:ext cx="4248630" cy="1181981"/>
            <a:chOff x="3843988" y="2682460"/>
            <a:chExt cx="4248630" cy="1181981"/>
          </a:xfrm>
        </p:grpSpPr>
        <p:sp>
          <p:nvSpPr>
            <p:cNvPr id="44" name="Rounded Rectangle 43"/>
            <p:cNvSpPr/>
            <p:nvPr/>
          </p:nvSpPr>
          <p:spPr>
            <a:xfrm>
              <a:off x="5020688" y="2690605"/>
              <a:ext cx="876243" cy="304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Dev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187388" y="2682460"/>
              <a:ext cx="876243" cy="3048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3988" y="3037438"/>
              <a:ext cx="670800" cy="7178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6018" y="3037438"/>
              <a:ext cx="696600" cy="717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7339" y="3463508"/>
              <a:ext cx="309600" cy="400933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081389" y="3459028"/>
              <a:ext cx="819247" cy="405413"/>
              <a:chOff x="5297559" y="3482558"/>
              <a:chExt cx="819247" cy="40541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7559" y="3483470"/>
                <a:ext cx="322500" cy="40093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7206" y="3482558"/>
                <a:ext cx="309600" cy="400933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5562880" y="351863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</a:t>
                </a:r>
                <a:endParaRPr lang="en-US" dirty="0"/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4450388" y="2895600"/>
              <a:ext cx="507555" cy="310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7126376" y="2843005"/>
              <a:ext cx="404724" cy="363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458809" y="3050726"/>
              <a:ext cx="0" cy="378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611234" y="3037438"/>
              <a:ext cx="0" cy="35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46" idx="3"/>
            </p:cNvCxnSpPr>
            <p:nvPr/>
          </p:nvCxnSpPr>
          <p:spPr>
            <a:xfrm>
              <a:off x="4514788" y="3396338"/>
              <a:ext cx="505900" cy="263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880877" y="3518639"/>
              <a:ext cx="570062" cy="140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043012" y="1335747"/>
            <a:ext cx="3752235" cy="2260000"/>
            <a:chOff x="7865408" y="3645752"/>
            <a:chExt cx="3829046" cy="2260000"/>
          </a:xfrm>
        </p:grpSpPr>
        <p:sp>
          <p:nvSpPr>
            <p:cNvPr id="34" name="Lightning Bolt 33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65408" y="4151426"/>
              <a:ext cx="3829046" cy="17543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доменных классов из </a:t>
              </a:r>
              <a:r>
                <a:rPr lang="en-US" sz="1200" b="1" dirty="0" smtClean="0"/>
                <a:t>UML</a:t>
              </a:r>
              <a:r>
                <a:rPr lang="ru-RU" sz="1200" b="1" dirty="0" smtClean="0"/>
                <a:t>, </a:t>
              </a:r>
              <a:r>
                <a:rPr lang="en-US" sz="1200" b="1" dirty="0" smtClean="0"/>
                <a:t>Excel, Visio</a:t>
              </a: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заглушек и клиентов для сервисов по спецификации </a:t>
              </a:r>
              <a:r>
                <a:rPr lang="en-US" sz="1200" b="1" dirty="0" smtClean="0"/>
                <a:t>WSDL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</a:t>
              </a:r>
              <a:r>
                <a:rPr lang="en-US" sz="1200" b="1" dirty="0" smtClean="0"/>
                <a:t>DTO, </a:t>
              </a:r>
              <a:r>
                <a:rPr lang="ru-RU" sz="1200" b="1" dirty="0" smtClean="0"/>
                <a:t>классов-сообщений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конфигов для нескольких окружений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справочников из БД и </a:t>
              </a:r>
              <a:r>
                <a:rPr lang="en-US" sz="1200" b="1" dirty="0" smtClean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конечных автоматов из </a:t>
              </a:r>
              <a:r>
                <a:rPr lang="en-US" sz="1200" b="1" dirty="0" smtClean="0"/>
                <a:t>Excel </a:t>
              </a:r>
              <a:r>
                <a:rPr lang="ru-RU" sz="1200" b="1" dirty="0" smtClean="0"/>
                <a:t>и </a:t>
              </a:r>
              <a:r>
                <a:rPr lang="en-US" sz="1200" b="1" dirty="0" smtClean="0"/>
                <a:t>UML</a:t>
              </a: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форм </a:t>
              </a:r>
              <a:r>
                <a:rPr lang="en-US" sz="1200" b="1" dirty="0" smtClean="0"/>
                <a:t>UI</a:t>
              </a: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0" y="2511387"/>
            <a:ext cx="3448050" cy="422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4313304" y="4634729"/>
            <a:ext cx="539750" cy="671512"/>
            <a:chOff x="2791" y="2961"/>
            <a:chExt cx="340" cy="42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91" y="2961"/>
              <a:ext cx="34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  <a:gd name="T14" fmla="*/ 291 w 291"/>
                <a:gd name="T15" fmla="*/ 103 h 389"/>
                <a:gd name="T16" fmla="*/ 186 w 291"/>
                <a:gd name="T17" fmla="*/ 0 h 389"/>
                <a:gd name="T18" fmla="*/ 186 w 291"/>
                <a:gd name="T19" fmla="*/ 113 h 389"/>
                <a:gd name="T20" fmla="*/ 291 w 291"/>
                <a:gd name="T21" fmla="*/ 113 h 389"/>
                <a:gd name="T22" fmla="*/ 291 w 291"/>
                <a:gd name="T23" fmla="*/ 10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  <a:moveTo>
                    <a:pt x="291" y="103"/>
                  </a:moveTo>
                  <a:lnTo>
                    <a:pt x="186" y="0"/>
                  </a:lnTo>
                  <a:lnTo>
                    <a:pt x="186" y="113"/>
                  </a:lnTo>
                  <a:lnTo>
                    <a:pt x="291" y="113"/>
                  </a:lnTo>
                  <a:lnTo>
                    <a:pt x="291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009" y="2978"/>
              <a:ext cx="105" cy="113"/>
            </a:xfrm>
            <a:custGeom>
              <a:avLst/>
              <a:gdLst>
                <a:gd name="T0" fmla="*/ 105 w 105"/>
                <a:gd name="T1" fmla="*/ 103 h 113"/>
                <a:gd name="T2" fmla="*/ 0 w 105"/>
                <a:gd name="T3" fmla="*/ 0 h 113"/>
                <a:gd name="T4" fmla="*/ 0 w 105"/>
                <a:gd name="T5" fmla="*/ 113 h 113"/>
                <a:gd name="T6" fmla="*/ 105 w 105"/>
                <a:gd name="T7" fmla="*/ 113 h 113"/>
                <a:gd name="T8" fmla="*/ 105 w 105"/>
                <a:gd name="T9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3">
                  <a:moveTo>
                    <a:pt x="105" y="103"/>
                  </a:moveTo>
                  <a:lnTo>
                    <a:pt x="0" y="0"/>
                  </a:lnTo>
                  <a:lnTo>
                    <a:pt x="0" y="113"/>
                  </a:lnTo>
                  <a:lnTo>
                    <a:pt x="105" y="113"/>
                  </a:lnTo>
                  <a:lnTo>
                    <a:pt x="105" y="103"/>
                  </a:lnTo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2857" y="31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2" name="Group 4"/>
          <p:cNvGrpSpPr>
            <a:grpSpLocks noChangeAspect="1"/>
          </p:cNvGrpSpPr>
          <p:nvPr/>
        </p:nvGrpSpPr>
        <p:grpSpPr bwMode="auto">
          <a:xfrm>
            <a:off x="5089535" y="4640329"/>
            <a:ext cx="539750" cy="671512"/>
            <a:chOff x="2791" y="2961"/>
            <a:chExt cx="340" cy="423"/>
          </a:xfrm>
        </p:grpSpPr>
        <p:sp>
          <p:nvSpPr>
            <p:cNvPr id="4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91" y="2961"/>
              <a:ext cx="34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  <a:gd name="T14" fmla="*/ 291 w 291"/>
                <a:gd name="T15" fmla="*/ 103 h 389"/>
                <a:gd name="T16" fmla="*/ 186 w 291"/>
                <a:gd name="T17" fmla="*/ 0 h 389"/>
                <a:gd name="T18" fmla="*/ 186 w 291"/>
                <a:gd name="T19" fmla="*/ 113 h 389"/>
                <a:gd name="T20" fmla="*/ 291 w 291"/>
                <a:gd name="T21" fmla="*/ 113 h 389"/>
                <a:gd name="T22" fmla="*/ 291 w 291"/>
                <a:gd name="T23" fmla="*/ 10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  <a:moveTo>
                    <a:pt x="291" y="103"/>
                  </a:moveTo>
                  <a:lnTo>
                    <a:pt x="186" y="0"/>
                  </a:lnTo>
                  <a:lnTo>
                    <a:pt x="186" y="113"/>
                  </a:lnTo>
                  <a:lnTo>
                    <a:pt x="291" y="113"/>
                  </a:lnTo>
                  <a:lnTo>
                    <a:pt x="291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3009" y="2978"/>
              <a:ext cx="105" cy="113"/>
            </a:xfrm>
            <a:custGeom>
              <a:avLst/>
              <a:gdLst>
                <a:gd name="T0" fmla="*/ 105 w 105"/>
                <a:gd name="T1" fmla="*/ 103 h 113"/>
                <a:gd name="T2" fmla="*/ 0 w 105"/>
                <a:gd name="T3" fmla="*/ 0 h 113"/>
                <a:gd name="T4" fmla="*/ 0 w 105"/>
                <a:gd name="T5" fmla="*/ 113 h 113"/>
                <a:gd name="T6" fmla="*/ 105 w 105"/>
                <a:gd name="T7" fmla="*/ 113 h 113"/>
                <a:gd name="T8" fmla="*/ 105 w 105"/>
                <a:gd name="T9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3">
                  <a:moveTo>
                    <a:pt x="105" y="103"/>
                  </a:moveTo>
                  <a:lnTo>
                    <a:pt x="0" y="0"/>
                  </a:lnTo>
                  <a:lnTo>
                    <a:pt x="0" y="113"/>
                  </a:lnTo>
                  <a:lnTo>
                    <a:pt x="105" y="113"/>
                  </a:lnTo>
                  <a:lnTo>
                    <a:pt x="105" y="103"/>
                  </a:lnTo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2857" y="31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2" name="Group 4"/>
          <p:cNvGrpSpPr>
            <a:grpSpLocks noChangeAspect="1"/>
          </p:cNvGrpSpPr>
          <p:nvPr/>
        </p:nvGrpSpPr>
        <p:grpSpPr bwMode="auto">
          <a:xfrm>
            <a:off x="5865766" y="4645929"/>
            <a:ext cx="539750" cy="671512"/>
            <a:chOff x="2791" y="2961"/>
            <a:chExt cx="340" cy="423"/>
          </a:xfrm>
        </p:grpSpPr>
        <p:sp>
          <p:nvSpPr>
            <p:cNvPr id="5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91" y="2961"/>
              <a:ext cx="34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"/>
            <p:cNvSpPr>
              <a:spLocks noEditPoints="1"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  <a:gd name="T14" fmla="*/ 291 w 291"/>
                <a:gd name="T15" fmla="*/ 103 h 389"/>
                <a:gd name="T16" fmla="*/ 186 w 291"/>
                <a:gd name="T17" fmla="*/ 0 h 389"/>
                <a:gd name="T18" fmla="*/ 186 w 291"/>
                <a:gd name="T19" fmla="*/ 113 h 389"/>
                <a:gd name="T20" fmla="*/ 291 w 291"/>
                <a:gd name="T21" fmla="*/ 113 h 389"/>
                <a:gd name="T22" fmla="*/ 291 w 291"/>
                <a:gd name="T23" fmla="*/ 10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  <a:moveTo>
                    <a:pt x="291" y="103"/>
                  </a:moveTo>
                  <a:lnTo>
                    <a:pt x="186" y="0"/>
                  </a:lnTo>
                  <a:lnTo>
                    <a:pt x="186" y="113"/>
                  </a:lnTo>
                  <a:lnTo>
                    <a:pt x="291" y="113"/>
                  </a:lnTo>
                  <a:lnTo>
                    <a:pt x="291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3009" y="2978"/>
              <a:ext cx="105" cy="113"/>
            </a:xfrm>
            <a:custGeom>
              <a:avLst/>
              <a:gdLst>
                <a:gd name="T0" fmla="*/ 105 w 105"/>
                <a:gd name="T1" fmla="*/ 103 h 113"/>
                <a:gd name="T2" fmla="*/ 0 w 105"/>
                <a:gd name="T3" fmla="*/ 0 h 113"/>
                <a:gd name="T4" fmla="*/ 0 w 105"/>
                <a:gd name="T5" fmla="*/ 113 h 113"/>
                <a:gd name="T6" fmla="*/ 105 w 105"/>
                <a:gd name="T7" fmla="*/ 113 h 113"/>
                <a:gd name="T8" fmla="*/ 105 w 105"/>
                <a:gd name="T9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3">
                  <a:moveTo>
                    <a:pt x="105" y="103"/>
                  </a:moveTo>
                  <a:lnTo>
                    <a:pt x="0" y="0"/>
                  </a:lnTo>
                  <a:lnTo>
                    <a:pt x="0" y="113"/>
                  </a:lnTo>
                  <a:lnTo>
                    <a:pt x="105" y="113"/>
                  </a:lnTo>
                  <a:lnTo>
                    <a:pt x="105" y="103"/>
                  </a:lnTo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2857" y="31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9" name="Group 4"/>
          <p:cNvGrpSpPr>
            <a:grpSpLocks noChangeAspect="1"/>
          </p:cNvGrpSpPr>
          <p:nvPr/>
        </p:nvGrpSpPr>
        <p:grpSpPr bwMode="auto">
          <a:xfrm>
            <a:off x="6641997" y="4651529"/>
            <a:ext cx="539750" cy="671512"/>
            <a:chOff x="2791" y="2961"/>
            <a:chExt cx="340" cy="423"/>
          </a:xfrm>
        </p:grpSpPr>
        <p:sp>
          <p:nvSpPr>
            <p:cNvPr id="6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91" y="2961"/>
              <a:ext cx="34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"/>
            <p:cNvSpPr>
              <a:spLocks noEditPoints="1"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  <a:gd name="T14" fmla="*/ 291 w 291"/>
                <a:gd name="T15" fmla="*/ 103 h 389"/>
                <a:gd name="T16" fmla="*/ 186 w 291"/>
                <a:gd name="T17" fmla="*/ 0 h 389"/>
                <a:gd name="T18" fmla="*/ 186 w 291"/>
                <a:gd name="T19" fmla="*/ 113 h 389"/>
                <a:gd name="T20" fmla="*/ 291 w 291"/>
                <a:gd name="T21" fmla="*/ 113 h 389"/>
                <a:gd name="T22" fmla="*/ 291 w 291"/>
                <a:gd name="T23" fmla="*/ 10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  <a:moveTo>
                    <a:pt x="291" y="103"/>
                  </a:moveTo>
                  <a:lnTo>
                    <a:pt x="186" y="0"/>
                  </a:lnTo>
                  <a:lnTo>
                    <a:pt x="186" y="113"/>
                  </a:lnTo>
                  <a:lnTo>
                    <a:pt x="291" y="113"/>
                  </a:lnTo>
                  <a:lnTo>
                    <a:pt x="291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09" y="2978"/>
              <a:ext cx="105" cy="113"/>
            </a:xfrm>
            <a:custGeom>
              <a:avLst/>
              <a:gdLst>
                <a:gd name="T0" fmla="*/ 105 w 105"/>
                <a:gd name="T1" fmla="*/ 103 h 113"/>
                <a:gd name="T2" fmla="*/ 0 w 105"/>
                <a:gd name="T3" fmla="*/ 0 h 113"/>
                <a:gd name="T4" fmla="*/ 0 w 105"/>
                <a:gd name="T5" fmla="*/ 113 h 113"/>
                <a:gd name="T6" fmla="*/ 105 w 105"/>
                <a:gd name="T7" fmla="*/ 113 h 113"/>
                <a:gd name="T8" fmla="*/ 105 w 105"/>
                <a:gd name="T9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3">
                  <a:moveTo>
                    <a:pt x="105" y="103"/>
                  </a:moveTo>
                  <a:lnTo>
                    <a:pt x="0" y="0"/>
                  </a:lnTo>
                  <a:lnTo>
                    <a:pt x="0" y="113"/>
                  </a:lnTo>
                  <a:lnTo>
                    <a:pt x="105" y="113"/>
                  </a:lnTo>
                  <a:lnTo>
                    <a:pt x="105" y="103"/>
                  </a:lnTo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2857" y="31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65" name="Group 4"/>
          <p:cNvGrpSpPr>
            <a:grpSpLocks noChangeAspect="1"/>
          </p:cNvGrpSpPr>
          <p:nvPr/>
        </p:nvGrpSpPr>
        <p:grpSpPr bwMode="auto">
          <a:xfrm>
            <a:off x="7418228" y="4657129"/>
            <a:ext cx="539750" cy="671512"/>
            <a:chOff x="2791" y="2961"/>
            <a:chExt cx="340" cy="423"/>
          </a:xfrm>
        </p:grpSpPr>
        <p:sp>
          <p:nvSpPr>
            <p:cNvPr id="6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791" y="2961"/>
              <a:ext cx="34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"/>
            <p:cNvSpPr>
              <a:spLocks noEditPoints="1"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  <a:gd name="T14" fmla="*/ 291 w 291"/>
                <a:gd name="T15" fmla="*/ 103 h 389"/>
                <a:gd name="T16" fmla="*/ 186 w 291"/>
                <a:gd name="T17" fmla="*/ 0 h 389"/>
                <a:gd name="T18" fmla="*/ 186 w 291"/>
                <a:gd name="T19" fmla="*/ 113 h 389"/>
                <a:gd name="T20" fmla="*/ 291 w 291"/>
                <a:gd name="T21" fmla="*/ 113 h 389"/>
                <a:gd name="T22" fmla="*/ 291 w 291"/>
                <a:gd name="T23" fmla="*/ 10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  <a:moveTo>
                    <a:pt x="291" y="103"/>
                  </a:moveTo>
                  <a:lnTo>
                    <a:pt x="186" y="0"/>
                  </a:lnTo>
                  <a:lnTo>
                    <a:pt x="186" y="113"/>
                  </a:lnTo>
                  <a:lnTo>
                    <a:pt x="291" y="113"/>
                  </a:lnTo>
                  <a:lnTo>
                    <a:pt x="291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"/>
            <p:cNvSpPr>
              <a:spLocks/>
            </p:cNvSpPr>
            <p:nvPr/>
          </p:nvSpPr>
          <p:spPr bwMode="auto">
            <a:xfrm>
              <a:off x="2823" y="2978"/>
              <a:ext cx="291" cy="389"/>
            </a:xfrm>
            <a:custGeom>
              <a:avLst/>
              <a:gdLst>
                <a:gd name="T0" fmla="*/ 291 w 291"/>
                <a:gd name="T1" fmla="*/ 113 h 389"/>
                <a:gd name="T2" fmla="*/ 186 w 291"/>
                <a:gd name="T3" fmla="*/ 113 h 389"/>
                <a:gd name="T4" fmla="*/ 186 w 291"/>
                <a:gd name="T5" fmla="*/ 0 h 389"/>
                <a:gd name="T6" fmla="*/ 0 w 291"/>
                <a:gd name="T7" fmla="*/ 0 h 389"/>
                <a:gd name="T8" fmla="*/ 0 w 291"/>
                <a:gd name="T9" fmla="*/ 389 h 389"/>
                <a:gd name="T10" fmla="*/ 291 w 291"/>
                <a:gd name="T11" fmla="*/ 389 h 389"/>
                <a:gd name="T12" fmla="*/ 291 w 291"/>
                <a:gd name="T13" fmla="*/ 1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" h="389">
                  <a:moveTo>
                    <a:pt x="291" y="113"/>
                  </a:moveTo>
                  <a:lnTo>
                    <a:pt x="186" y="113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389"/>
                  </a:lnTo>
                  <a:lnTo>
                    <a:pt x="291" y="389"/>
                  </a:lnTo>
                  <a:lnTo>
                    <a:pt x="291" y="113"/>
                  </a:lnTo>
                  <a:close/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3009" y="2978"/>
              <a:ext cx="105" cy="113"/>
            </a:xfrm>
            <a:custGeom>
              <a:avLst/>
              <a:gdLst>
                <a:gd name="T0" fmla="*/ 105 w 105"/>
                <a:gd name="T1" fmla="*/ 103 h 113"/>
                <a:gd name="T2" fmla="*/ 0 w 105"/>
                <a:gd name="T3" fmla="*/ 0 h 113"/>
                <a:gd name="T4" fmla="*/ 0 w 105"/>
                <a:gd name="T5" fmla="*/ 113 h 113"/>
                <a:gd name="T6" fmla="*/ 105 w 105"/>
                <a:gd name="T7" fmla="*/ 113 h 113"/>
                <a:gd name="T8" fmla="*/ 105 w 105"/>
                <a:gd name="T9" fmla="*/ 10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13">
                  <a:moveTo>
                    <a:pt x="105" y="103"/>
                  </a:moveTo>
                  <a:lnTo>
                    <a:pt x="0" y="0"/>
                  </a:lnTo>
                  <a:lnTo>
                    <a:pt x="0" y="113"/>
                  </a:lnTo>
                  <a:lnTo>
                    <a:pt x="105" y="113"/>
                  </a:lnTo>
                  <a:lnTo>
                    <a:pt x="105" y="103"/>
                  </a:lnTo>
                </a:path>
              </a:pathLst>
            </a:custGeom>
            <a:noFill/>
            <a:ln w="33338" cap="rnd">
              <a:solidFill>
                <a:srgbClr val="59595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2857" y="3120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54526" y="5301941"/>
            <a:ext cx="457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DTO</a:t>
            </a:r>
            <a:endParaRPr lang="en-US" sz="12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129442" y="5311840"/>
            <a:ext cx="45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FSM</a:t>
            </a:r>
            <a:endParaRPr lang="en-US" sz="12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5830362" y="5299245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Model</a:t>
            </a:r>
            <a:endParaRPr 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529973" y="5310797"/>
            <a:ext cx="758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Classifier</a:t>
            </a:r>
            <a:endParaRPr lang="en-US" sz="1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7308928" y="5331141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Mapping</a:t>
            </a:r>
            <a:endParaRPr lang="en-US" sz="1200" b="1" dirty="0"/>
          </a:p>
        </p:txBody>
      </p:sp>
      <p:sp>
        <p:nvSpPr>
          <p:cNvPr id="75" name="Right Arrow 74"/>
          <p:cNvSpPr/>
          <p:nvPr/>
        </p:nvSpPr>
        <p:spPr>
          <a:xfrm>
            <a:off x="3767548" y="4865395"/>
            <a:ext cx="210040" cy="2549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gure 7 Creating Message Typ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447" y="3824594"/>
            <a:ext cx="3810000" cy="2857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8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56688" y="2847560"/>
            <a:ext cx="4248630" cy="1181981"/>
            <a:chOff x="3843988" y="2682460"/>
            <a:chExt cx="4248630" cy="1181981"/>
          </a:xfrm>
        </p:grpSpPr>
        <p:sp>
          <p:nvSpPr>
            <p:cNvPr id="44" name="Rounded Rectangle 43"/>
            <p:cNvSpPr/>
            <p:nvPr/>
          </p:nvSpPr>
          <p:spPr>
            <a:xfrm>
              <a:off x="5020688" y="2690605"/>
              <a:ext cx="876243" cy="304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Dev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187388" y="2682460"/>
              <a:ext cx="876243" cy="3048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3988" y="3037438"/>
              <a:ext cx="670800" cy="7178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6018" y="3037438"/>
              <a:ext cx="696600" cy="717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7339" y="3463508"/>
              <a:ext cx="309600" cy="400933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5081389" y="3459028"/>
              <a:ext cx="819247" cy="405413"/>
              <a:chOff x="5297559" y="3482558"/>
              <a:chExt cx="819247" cy="40541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7559" y="3483470"/>
                <a:ext cx="322500" cy="40093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7206" y="3482558"/>
                <a:ext cx="309600" cy="400933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5562880" y="351863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</a:t>
                </a:r>
                <a:endParaRPr lang="en-US" dirty="0"/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4450388" y="2895600"/>
              <a:ext cx="507555" cy="310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7126376" y="2843005"/>
              <a:ext cx="404724" cy="363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458809" y="3050726"/>
              <a:ext cx="0" cy="378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611234" y="3037438"/>
              <a:ext cx="0" cy="358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46" idx="3"/>
            </p:cNvCxnSpPr>
            <p:nvPr/>
          </p:nvCxnSpPr>
          <p:spPr>
            <a:xfrm>
              <a:off x="4514788" y="3396338"/>
              <a:ext cx="505900" cy="263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880877" y="3518639"/>
              <a:ext cx="570062" cy="140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095215" y="1580395"/>
            <a:ext cx="3752235" cy="2444666"/>
            <a:chOff x="7865408" y="3645752"/>
            <a:chExt cx="3829046" cy="2444666"/>
          </a:xfrm>
        </p:grpSpPr>
        <p:sp>
          <p:nvSpPr>
            <p:cNvPr id="34" name="Lightning Bolt 33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865408" y="4151426"/>
              <a:ext cx="3829046" cy="19389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доменных классов из </a:t>
              </a:r>
              <a:r>
                <a:rPr lang="en-US" sz="1200" b="1" dirty="0" smtClean="0"/>
                <a:t>UML</a:t>
              </a:r>
              <a:r>
                <a:rPr lang="ru-RU" sz="1200" b="1" dirty="0" smtClean="0"/>
                <a:t>, </a:t>
              </a:r>
              <a:r>
                <a:rPr lang="en-US" sz="1200" b="1" dirty="0" smtClean="0"/>
                <a:t>Excel, Visio</a:t>
              </a: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заглушек и клиентов для сервисов по спецификации </a:t>
              </a:r>
              <a:r>
                <a:rPr lang="en-US" sz="1200" b="1" dirty="0" smtClean="0"/>
                <a:t>WSDL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</a:t>
              </a:r>
              <a:r>
                <a:rPr lang="en-US" sz="1200" b="1" dirty="0" smtClean="0"/>
                <a:t>DTO, </a:t>
              </a:r>
              <a:r>
                <a:rPr lang="ru-RU" sz="1200" b="1" dirty="0" smtClean="0"/>
                <a:t>классов-сообщений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конфигов для нескольких окружений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справочников из БД и </a:t>
              </a:r>
              <a:r>
                <a:rPr lang="en-US" sz="1200" b="1" dirty="0" smtClean="0"/>
                <a:t>Excel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конечных автоматов из </a:t>
              </a:r>
              <a:r>
                <a:rPr lang="en-US" sz="1200" b="1" dirty="0" smtClean="0"/>
                <a:t>Excel </a:t>
              </a:r>
              <a:r>
                <a:rPr lang="ru-RU" sz="1200" b="1" dirty="0" smtClean="0"/>
                <a:t>и </a:t>
              </a:r>
              <a:r>
                <a:rPr lang="en-US" sz="1200" b="1" dirty="0" smtClean="0"/>
                <a:t>UML</a:t>
              </a: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форм </a:t>
              </a:r>
              <a:r>
                <a:rPr lang="en-US" sz="1200" b="1" dirty="0" smtClean="0"/>
                <a:t>UI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3" y="1627020"/>
            <a:ext cx="7095417" cy="5036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2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033388" y="2032745"/>
            <a:ext cx="876243" cy="304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200088" y="2024600"/>
            <a:ext cx="876243" cy="304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88" y="2379578"/>
            <a:ext cx="670800" cy="717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18" y="2379578"/>
            <a:ext cx="696600" cy="717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463088" y="2237740"/>
            <a:ext cx="507555" cy="31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39076" y="2185145"/>
            <a:ext cx="404724" cy="36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34318" y="2392866"/>
            <a:ext cx="383652" cy="33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215965" y="2379578"/>
            <a:ext cx="407970" cy="1153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6" idx="3"/>
          </p:cNvCxnSpPr>
          <p:nvPr/>
        </p:nvCxnSpPr>
        <p:spPr>
          <a:xfrm>
            <a:off x="4527488" y="2738478"/>
            <a:ext cx="1233798" cy="18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362176" y="2860779"/>
            <a:ext cx="1101463" cy="88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15" y="2687952"/>
            <a:ext cx="374100" cy="4785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40" y="3584579"/>
            <a:ext cx="367650" cy="4785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15883" y="31633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527488" y="2889739"/>
            <a:ext cx="1233477" cy="7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01" y="3322282"/>
            <a:ext cx="4957279" cy="26400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1" y="3322282"/>
            <a:ext cx="4910879" cy="33831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135212" y="2349447"/>
            <a:ext cx="31286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Визуализация важных аспектов выполняющегося кода при помощи расширения отладчика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87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033388" y="2032745"/>
            <a:ext cx="876243" cy="304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200088" y="2024600"/>
            <a:ext cx="876243" cy="304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88" y="2379578"/>
            <a:ext cx="670800" cy="717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18" y="2379578"/>
            <a:ext cx="696600" cy="717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463088" y="2237740"/>
            <a:ext cx="507555" cy="31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39076" y="2185145"/>
            <a:ext cx="404724" cy="36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34318" y="2392866"/>
            <a:ext cx="383652" cy="33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215965" y="2379578"/>
            <a:ext cx="407970" cy="1153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6" idx="3"/>
          </p:cNvCxnSpPr>
          <p:nvPr/>
        </p:nvCxnSpPr>
        <p:spPr>
          <a:xfrm>
            <a:off x="4527488" y="2738478"/>
            <a:ext cx="1233798" cy="18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362176" y="2860779"/>
            <a:ext cx="1101463" cy="88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15" y="2687952"/>
            <a:ext cx="374100" cy="4785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40" y="3584579"/>
            <a:ext cx="367650" cy="4785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15883" y="31633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527488" y="2889739"/>
            <a:ext cx="1233477" cy="7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5" y="3660117"/>
            <a:ext cx="5429888" cy="3111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Freeform 2"/>
          <p:cNvSpPr/>
          <p:nvPr/>
        </p:nvSpPr>
        <p:spPr>
          <a:xfrm>
            <a:off x="5424854" y="3112477"/>
            <a:ext cx="1497188" cy="1591408"/>
          </a:xfrm>
          <a:custGeom>
            <a:avLst/>
            <a:gdLst>
              <a:gd name="connsiteX0" fmla="*/ 923192 w 1497188"/>
              <a:gd name="connsiteY0" fmla="*/ 0 h 1591408"/>
              <a:gd name="connsiteX1" fmla="*/ 1459523 w 1497188"/>
              <a:gd name="connsiteY1" fmla="*/ 606669 h 1591408"/>
              <a:gd name="connsiteX2" fmla="*/ 0 w 1497188"/>
              <a:gd name="connsiteY2" fmla="*/ 1591408 h 1591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7188" h="1591408">
                <a:moveTo>
                  <a:pt x="923192" y="0"/>
                </a:moveTo>
                <a:cubicBezTo>
                  <a:pt x="1268290" y="170717"/>
                  <a:pt x="1613388" y="341434"/>
                  <a:pt x="1459523" y="606669"/>
                </a:cubicBezTo>
                <a:cubicBezTo>
                  <a:pt x="1305658" y="871904"/>
                  <a:pt x="652829" y="1231656"/>
                  <a:pt x="0" y="1591408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24162" y="4667886"/>
            <a:ext cx="312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Часть бизнес-логики может быть описана в виде конечных автоматов и рабочих процессов  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8753932" y="1937195"/>
            <a:ext cx="3082221" cy="1152005"/>
            <a:chOff x="7865408" y="3645752"/>
            <a:chExt cx="3145316" cy="1152005"/>
          </a:xfrm>
        </p:grpSpPr>
        <p:sp>
          <p:nvSpPr>
            <p:cNvPr id="38" name="Lightning Bolt 37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65408" y="4151426"/>
              <a:ext cx="314531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конечных автоматов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63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033388" y="2032745"/>
            <a:ext cx="876243" cy="304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200088" y="2024600"/>
            <a:ext cx="876243" cy="304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88" y="2379578"/>
            <a:ext cx="670800" cy="717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18" y="2379578"/>
            <a:ext cx="696600" cy="717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463088" y="2237740"/>
            <a:ext cx="507555" cy="31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39076" y="2185145"/>
            <a:ext cx="404724" cy="36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34318" y="2392866"/>
            <a:ext cx="383652" cy="33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215965" y="2379578"/>
            <a:ext cx="407970" cy="1153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6" idx="3"/>
          </p:cNvCxnSpPr>
          <p:nvPr/>
        </p:nvCxnSpPr>
        <p:spPr>
          <a:xfrm>
            <a:off x="4527488" y="2738478"/>
            <a:ext cx="1233798" cy="18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362176" y="2860779"/>
            <a:ext cx="1101463" cy="88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15" y="2687952"/>
            <a:ext cx="374100" cy="4785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40" y="3584579"/>
            <a:ext cx="367650" cy="4785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15883" y="31633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527488" y="2889739"/>
            <a:ext cx="1233477" cy="7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8753932" y="1937195"/>
            <a:ext cx="3082221" cy="1152005"/>
            <a:chOff x="7865408" y="3645752"/>
            <a:chExt cx="3145316" cy="1152005"/>
          </a:xfrm>
        </p:grpSpPr>
        <p:sp>
          <p:nvSpPr>
            <p:cNvPr id="38" name="Lightning Bolt 37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65408" y="4151426"/>
              <a:ext cx="314531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документации по коду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ru-RU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293" y="3853312"/>
            <a:ext cx="470850" cy="472067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6278880" y="3962400"/>
            <a:ext cx="838200" cy="386506"/>
          </a:xfrm>
          <a:custGeom>
            <a:avLst/>
            <a:gdLst>
              <a:gd name="connsiteX0" fmla="*/ 0 w 838200"/>
              <a:gd name="connsiteY0" fmla="*/ 0 h 386506"/>
              <a:gd name="connsiteX1" fmla="*/ 274320 w 838200"/>
              <a:gd name="connsiteY1" fmla="*/ 381000 h 386506"/>
              <a:gd name="connsiteX2" fmla="*/ 838200 w 838200"/>
              <a:gd name="connsiteY2" fmla="*/ 190500 h 386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386506">
                <a:moveTo>
                  <a:pt x="0" y="0"/>
                </a:moveTo>
                <a:cubicBezTo>
                  <a:pt x="67310" y="174625"/>
                  <a:pt x="134620" y="349250"/>
                  <a:pt x="274320" y="381000"/>
                </a:cubicBezTo>
                <a:cubicBezTo>
                  <a:pt x="414020" y="412750"/>
                  <a:pt x="626110" y="301625"/>
                  <a:pt x="838200" y="1905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324600" y="3009900"/>
            <a:ext cx="830580" cy="1028700"/>
          </a:xfrm>
          <a:custGeom>
            <a:avLst/>
            <a:gdLst>
              <a:gd name="connsiteX0" fmla="*/ 0 w 830580"/>
              <a:gd name="connsiteY0" fmla="*/ 0 h 1028700"/>
              <a:gd name="connsiteX1" fmla="*/ 495300 w 830580"/>
              <a:gd name="connsiteY1" fmla="*/ 198120 h 1028700"/>
              <a:gd name="connsiteX2" fmla="*/ 601980 w 830580"/>
              <a:gd name="connsiteY2" fmla="*/ 853440 h 1028700"/>
              <a:gd name="connsiteX3" fmla="*/ 830580 w 830580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580" h="1028700">
                <a:moveTo>
                  <a:pt x="0" y="0"/>
                </a:moveTo>
                <a:cubicBezTo>
                  <a:pt x="197485" y="27940"/>
                  <a:pt x="394970" y="55880"/>
                  <a:pt x="495300" y="198120"/>
                </a:cubicBezTo>
                <a:cubicBezTo>
                  <a:pt x="595630" y="340360"/>
                  <a:pt x="546100" y="715010"/>
                  <a:pt x="601980" y="853440"/>
                </a:cubicBezTo>
                <a:cubicBezTo>
                  <a:pt x="657860" y="991870"/>
                  <a:pt x="744220" y="1010285"/>
                  <a:pt x="830580" y="10287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065" y="3861463"/>
            <a:ext cx="470850" cy="472067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7757018" y="4075745"/>
            <a:ext cx="498872" cy="1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67791" y="4430039"/>
            <a:ext cx="4408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Автоматически сгенерированная документация размещается на портале </a:t>
            </a:r>
            <a:r>
              <a:rPr lang="en-US" sz="1600" dirty="0" smtClean="0"/>
              <a:t>SharePoint.</a:t>
            </a:r>
            <a:r>
              <a:rPr lang="ru-RU" sz="1600" dirty="0" smtClean="0"/>
              <a:t>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5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608174" y="5810173"/>
            <a:ext cx="29756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050" dirty="0" smtClean="0"/>
              <a:t>Фреймворк для модульных тестов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050" dirty="0" smtClean="0"/>
              <a:t>Фреймворк для приемочных тестов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050" dirty="0"/>
              <a:t>Фреймворк для выразительных ассертов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050" dirty="0" smtClean="0"/>
              <a:t>Инструмент для </a:t>
            </a:r>
            <a:r>
              <a:rPr lang="en-US" sz="1050" dirty="0" smtClean="0"/>
              <a:t>UI-</a:t>
            </a:r>
            <a:r>
              <a:rPr lang="ru-RU" sz="1050" dirty="0" smtClean="0"/>
              <a:t>тестов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050" dirty="0" smtClean="0"/>
              <a:t>Генератор тестовых заглушек (</a:t>
            </a:r>
            <a:r>
              <a:rPr lang="en-US" sz="1050" dirty="0" smtClean="0"/>
              <a:t>mock</a:t>
            </a:r>
            <a:r>
              <a:rPr lang="ru-RU" sz="105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050" dirty="0" smtClean="0"/>
              <a:t>Генератор тестовых данных</a:t>
            </a:r>
            <a:endParaRPr lang="en-US" sz="105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93315" y="2024600"/>
            <a:ext cx="4666330" cy="3420390"/>
            <a:chOff x="3793315" y="1628360"/>
            <a:chExt cx="4666330" cy="3420390"/>
          </a:xfrm>
        </p:grpSpPr>
        <p:sp>
          <p:nvSpPr>
            <p:cNvPr id="44" name="Rounded Rectangle 43"/>
            <p:cNvSpPr/>
            <p:nvPr/>
          </p:nvSpPr>
          <p:spPr>
            <a:xfrm>
              <a:off x="5033388" y="1636505"/>
              <a:ext cx="876243" cy="304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Dev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200088" y="1628360"/>
              <a:ext cx="876243" cy="3048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Test Task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6688" y="1983338"/>
              <a:ext cx="670800" cy="7178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718" y="1983338"/>
              <a:ext cx="696600" cy="717800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4463088" y="1841500"/>
              <a:ext cx="507555" cy="3102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7139076" y="1788905"/>
              <a:ext cx="404724" cy="363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434318" y="1996626"/>
              <a:ext cx="383652" cy="3334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6215965" y="1983338"/>
              <a:ext cx="407970" cy="1153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46" idx="3"/>
            </p:cNvCxnSpPr>
            <p:nvPr/>
          </p:nvCxnSpPr>
          <p:spPr>
            <a:xfrm>
              <a:off x="4527488" y="2342238"/>
              <a:ext cx="1233798" cy="188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362176" y="2464539"/>
              <a:ext cx="1101463" cy="8878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3793315" y="2291712"/>
              <a:ext cx="4666330" cy="2757038"/>
              <a:chOff x="3615578" y="965956"/>
              <a:chExt cx="4666330" cy="275703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615578" y="3050459"/>
                <a:ext cx="4666330" cy="672535"/>
                <a:chOff x="3666378" y="3050458"/>
                <a:chExt cx="4666330" cy="672535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66378" y="3050460"/>
                  <a:ext cx="470850" cy="672533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23071" y="3050460"/>
                  <a:ext cx="516000" cy="672533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24914" y="3050460"/>
                  <a:ext cx="516000" cy="672533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34349" y="3050459"/>
                  <a:ext cx="625650" cy="672533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82880" y="3050458"/>
                  <a:ext cx="625650" cy="672533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8208" y="3050458"/>
                  <a:ext cx="825600" cy="672533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3808" y="3050458"/>
                  <a:ext cx="528900" cy="672533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02978" y="965956"/>
                <a:ext cx="374100" cy="47853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6203" y="1862583"/>
                <a:ext cx="367650" cy="4785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738146" y="1441389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+</a:t>
                </a:r>
                <a:endParaRPr lang="en-US" dirty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>
                <a:off x="3851003" y="2244401"/>
                <a:ext cx="1732546" cy="7093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4624756" y="2379389"/>
                <a:ext cx="958793" cy="5743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5301762" y="2423219"/>
                <a:ext cx="465992" cy="5305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5890028" y="2423219"/>
                <a:ext cx="0" cy="5305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6003060" y="2423219"/>
                <a:ext cx="641845" cy="5305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6073853" y="2341116"/>
                <a:ext cx="1266355" cy="6126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6186884" y="2244401"/>
                <a:ext cx="1664647" cy="7093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Arrow Connector 57"/>
            <p:cNvCxnSpPr/>
            <p:nvPr/>
          </p:nvCxnSpPr>
          <p:spPr>
            <a:xfrm>
              <a:off x="4527488" y="2493499"/>
              <a:ext cx="1233477" cy="799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8753932" y="1937195"/>
            <a:ext cx="3082221" cy="1152005"/>
            <a:chOff x="7865408" y="3645752"/>
            <a:chExt cx="3145316" cy="1152005"/>
          </a:xfrm>
        </p:grpSpPr>
        <p:sp>
          <p:nvSpPr>
            <p:cNvPr id="59" name="Lightning Bolt 58"/>
            <p:cNvSpPr/>
            <p:nvPr/>
          </p:nvSpPr>
          <p:spPr>
            <a:xfrm>
              <a:off x="7959838" y="3645752"/>
              <a:ext cx="356511" cy="437800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865408" y="4151426"/>
              <a:ext cx="314531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тестовых датасетов</a:t>
              </a:r>
              <a:endParaRPr lang="en-US" sz="1200" b="1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200" b="1" dirty="0" smtClean="0"/>
                <a:t>Генерация параметрических тестов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337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4432" y="3044280"/>
            <a:ext cx="3263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Проблема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793400" y="3967610"/>
            <a:ext cx="2605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Предыстория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Особенности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Проблемы проекта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17" y="116936"/>
            <a:ext cx="4518409" cy="267022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06282" y="1389955"/>
            <a:ext cx="596900" cy="240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461" y="1066313"/>
            <a:ext cx="4229100" cy="9525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305909" y="1562124"/>
            <a:ext cx="3975975" cy="1532769"/>
          </a:xfrm>
          <a:custGeom>
            <a:avLst/>
            <a:gdLst>
              <a:gd name="connsiteX0" fmla="*/ 0 w 3911987"/>
              <a:gd name="connsiteY0" fmla="*/ 774700 h 1721184"/>
              <a:gd name="connsiteX1" fmla="*/ 1714500 w 3911987"/>
              <a:gd name="connsiteY1" fmla="*/ 1714500 h 1721184"/>
              <a:gd name="connsiteX2" fmla="*/ 3086100 w 3911987"/>
              <a:gd name="connsiteY2" fmla="*/ 349250 h 1721184"/>
              <a:gd name="connsiteX3" fmla="*/ 3911600 w 3911987"/>
              <a:gd name="connsiteY3" fmla="*/ 0 h 172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987" h="1721184">
                <a:moveTo>
                  <a:pt x="0" y="774700"/>
                </a:moveTo>
                <a:cubicBezTo>
                  <a:pt x="600075" y="1280054"/>
                  <a:pt x="1200150" y="1785408"/>
                  <a:pt x="1714500" y="1714500"/>
                </a:cubicBezTo>
                <a:cubicBezTo>
                  <a:pt x="2228850" y="1643592"/>
                  <a:pt x="2719917" y="635000"/>
                  <a:pt x="3086100" y="349250"/>
                </a:cubicBezTo>
                <a:cubicBezTo>
                  <a:pt x="3452283" y="63500"/>
                  <a:pt x="3927475" y="78316"/>
                  <a:pt x="391160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46" y="3267062"/>
            <a:ext cx="5363149" cy="34860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628" y="3094893"/>
            <a:ext cx="2785040" cy="341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06282" y="3771428"/>
            <a:ext cx="28329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Трансляция </a:t>
            </a:r>
            <a:r>
              <a:rPr lang="en-US" sz="1600" dirty="0" smtClean="0"/>
              <a:t>UML-</a:t>
            </a:r>
            <a:r>
              <a:rPr lang="ru-RU" sz="1600" dirty="0" smtClean="0"/>
              <a:t>модели в классы предметной области с помощью шаблонов кодогенерации.</a:t>
            </a:r>
            <a:br>
              <a:rPr lang="ru-RU" sz="1600" dirty="0" smtClean="0"/>
            </a:br>
            <a:endParaRPr lang="ru-RU" sz="1600" dirty="0" smtClean="0"/>
          </a:p>
          <a:p>
            <a:r>
              <a:rPr lang="ru-RU" sz="1600" dirty="0" smtClean="0"/>
              <a:t>Дополнительные ограничения модели представлены в виде специальных аннотаций.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35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033388" y="2032745"/>
            <a:ext cx="876243" cy="304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200088" y="2024600"/>
            <a:ext cx="876243" cy="304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88" y="2379578"/>
            <a:ext cx="670800" cy="717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18" y="2379578"/>
            <a:ext cx="696600" cy="717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463088" y="2237740"/>
            <a:ext cx="507555" cy="31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39076" y="2185145"/>
            <a:ext cx="404724" cy="36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34318" y="2392866"/>
            <a:ext cx="383652" cy="33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215965" y="2379578"/>
            <a:ext cx="407970" cy="1153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6" idx="3"/>
          </p:cNvCxnSpPr>
          <p:nvPr/>
        </p:nvCxnSpPr>
        <p:spPr>
          <a:xfrm>
            <a:off x="4527488" y="2738478"/>
            <a:ext cx="1233798" cy="18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362176" y="2860779"/>
            <a:ext cx="1101463" cy="88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15" y="2687952"/>
            <a:ext cx="374100" cy="4785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40" y="3584579"/>
            <a:ext cx="367650" cy="4785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15883" y="31633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527488" y="2889739"/>
            <a:ext cx="1233477" cy="7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73" y="3223867"/>
            <a:ext cx="4410567" cy="35684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03093" y="4232768"/>
            <a:ext cx="1512876" cy="476017"/>
            <a:chOff x="5557093" y="4232768"/>
            <a:chExt cx="1512876" cy="476017"/>
          </a:xfrm>
        </p:grpSpPr>
        <p:grpSp>
          <p:nvGrpSpPr>
            <p:cNvPr id="5" name="Group 4"/>
            <p:cNvGrpSpPr/>
            <p:nvPr/>
          </p:nvGrpSpPr>
          <p:grpSpPr>
            <a:xfrm>
              <a:off x="5557093" y="4236717"/>
              <a:ext cx="1017661" cy="472068"/>
              <a:chOff x="5306263" y="5008093"/>
              <a:chExt cx="1017661" cy="47206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7924" y="5008094"/>
                <a:ext cx="516000" cy="472067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06263" y="5008093"/>
                <a:ext cx="470850" cy="47206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9119" y="4232768"/>
              <a:ext cx="470850" cy="47206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4993082" y="5956304"/>
            <a:ext cx="226395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Приемочные тесты в стиле </a:t>
            </a:r>
            <a:r>
              <a:rPr lang="en-US" sz="1600" dirty="0" smtClean="0"/>
              <a:t>BDD </a:t>
            </a:r>
            <a:r>
              <a:rPr lang="ru-RU" sz="1600" dirty="0" smtClean="0"/>
              <a:t>на </a:t>
            </a:r>
            <a:r>
              <a:rPr lang="en-US" sz="1600" dirty="0" smtClean="0"/>
              <a:t>Cucumber</a:t>
            </a:r>
            <a:endParaRPr lang="en-US" sz="1600" dirty="0"/>
          </a:p>
        </p:txBody>
      </p:sp>
      <p:sp>
        <p:nvSpPr>
          <p:cNvPr id="9" name="Freeform 8"/>
          <p:cNvSpPr/>
          <p:nvPr/>
        </p:nvSpPr>
        <p:spPr>
          <a:xfrm>
            <a:off x="5743530" y="4808220"/>
            <a:ext cx="291510" cy="1226820"/>
          </a:xfrm>
          <a:custGeom>
            <a:avLst/>
            <a:gdLst>
              <a:gd name="connsiteX0" fmla="*/ 291510 w 291510"/>
              <a:gd name="connsiteY0" fmla="*/ 0 h 1226820"/>
              <a:gd name="connsiteX1" fmla="*/ 9570 w 291510"/>
              <a:gd name="connsiteY1" fmla="*/ 472440 h 1226820"/>
              <a:gd name="connsiteX2" fmla="*/ 93390 w 291510"/>
              <a:gd name="connsiteY2" fmla="*/ 1226820 h 122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510" h="1226820">
                <a:moveTo>
                  <a:pt x="291510" y="0"/>
                </a:moveTo>
                <a:cubicBezTo>
                  <a:pt x="167050" y="133985"/>
                  <a:pt x="42590" y="267970"/>
                  <a:pt x="9570" y="472440"/>
                </a:cubicBezTo>
                <a:cubicBezTo>
                  <a:pt x="-23450" y="676910"/>
                  <a:pt x="34970" y="951865"/>
                  <a:pt x="93390" y="122682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Разработка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033388" y="2032745"/>
            <a:ext cx="876243" cy="304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Dev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200088" y="2024600"/>
            <a:ext cx="876243" cy="304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Test Task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88" y="2379578"/>
            <a:ext cx="670800" cy="717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18" y="2379578"/>
            <a:ext cx="696600" cy="717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463088" y="2237740"/>
            <a:ext cx="507555" cy="31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139076" y="2185145"/>
            <a:ext cx="404724" cy="36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434318" y="2392866"/>
            <a:ext cx="383652" cy="33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215965" y="2379578"/>
            <a:ext cx="407970" cy="1153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6" idx="3"/>
          </p:cNvCxnSpPr>
          <p:nvPr/>
        </p:nvCxnSpPr>
        <p:spPr>
          <a:xfrm>
            <a:off x="4527488" y="2738478"/>
            <a:ext cx="1233798" cy="18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362176" y="2860779"/>
            <a:ext cx="1101463" cy="88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15" y="2687952"/>
            <a:ext cx="374100" cy="47853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40" y="3584579"/>
            <a:ext cx="367650" cy="4785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915883" y="31633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527488" y="2889739"/>
            <a:ext cx="1233477" cy="7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303093" y="4232768"/>
            <a:ext cx="1512876" cy="476017"/>
            <a:chOff x="5557093" y="4232768"/>
            <a:chExt cx="1512876" cy="476017"/>
          </a:xfrm>
        </p:grpSpPr>
        <p:grpSp>
          <p:nvGrpSpPr>
            <p:cNvPr id="5" name="Group 4"/>
            <p:cNvGrpSpPr/>
            <p:nvPr/>
          </p:nvGrpSpPr>
          <p:grpSpPr>
            <a:xfrm>
              <a:off x="5557093" y="4236717"/>
              <a:ext cx="1017661" cy="472068"/>
              <a:chOff x="5306263" y="5008093"/>
              <a:chExt cx="1017661" cy="47206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7924" y="5008094"/>
                <a:ext cx="516000" cy="472067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06263" y="5008093"/>
                <a:ext cx="470850" cy="47206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9119" y="4232768"/>
              <a:ext cx="470850" cy="472067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111" y="3404437"/>
            <a:ext cx="4928921" cy="3292546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6568440" y="4770120"/>
            <a:ext cx="533400" cy="571500"/>
          </a:xfrm>
          <a:custGeom>
            <a:avLst/>
            <a:gdLst>
              <a:gd name="connsiteX0" fmla="*/ 0 w 533400"/>
              <a:gd name="connsiteY0" fmla="*/ 0 h 571500"/>
              <a:gd name="connsiteX1" fmla="*/ 137160 w 533400"/>
              <a:gd name="connsiteY1" fmla="*/ 426720 h 571500"/>
              <a:gd name="connsiteX2" fmla="*/ 533400 w 533400"/>
              <a:gd name="connsiteY2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571500">
                <a:moveTo>
                  <a:pt x="0" y="0"/>
                </a:moveTo>
                <a:cubicBezTo>
                  <a:pt x="24130" y="165735"/>
                  <a:pt x="48260" y="331470"/>
                  <a:pt x="137160" y="426720"/>
                </a:cubicBezTo>
                <a:cubicBezTo>
                  <a:pt x="226060" y="521970"/>
                  <a:pt x="379730" y="546735"/>
                  <a:pt x="533400" y="57150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5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Тестирование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1" y="3112933"/>
            <a:ext cx="5078290" cy="36039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5458810" y="1792016"/>
            <a:ext cx="1166880" cy="1790798"/>
            <a:chOff x="5084710" y="2275593"/>
            <a:chExt cx="1166880" cy="1790798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3075" y="2275593"/>
              <a:ext cx="696600" cy="717800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H="1">
              <a:off x="5270685" y="2993393"/>
              <a:ext cx="330015" cy="538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710" y="3587858"/>
              <a:ext cx="374100" cy="47853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3940" y="3584579"/>
              <a:ext cx="367650" cy="478533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521334" y="366684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5758962" y="3019778"/>
              <a:ext cx="319720" cy="503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239021" y="3746290"/>
            <a:ext cx="1599658" cy="672534"/>
            <a:chOff x="4593352" y="4736980"/>
            <a:chExt cx="1599658" cy="672534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3352" y="4736981"/>
              <a:ext cx="516000" cy="67253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8785" y="4736980"/>
              <a:ext cx="516000" cy="67253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64110" y="4736980"/>
              <a:ext cx="528900" cy="672533"/>
            </a:xfrm>
            <a:prstGeom prst="rect">
              <a:avLst/>
            </a:prstGeom>
          </p:spPr>
        </p:pic>
      </p:grpSp>
      <p:sp>
        <p:nvSpPr>
          <p:cNvPr id="15" name="AutoShape 2" descr="Using Extension Methods in C# to Build Fluent Code - Kill All Defec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248" y="5072462"/>
            <a:ext cx="4082562" cy="978442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5521570" y="4404927"/>
            <a:ext cx="1006838" cy="720745"/>
          </a:xfrm>
          <a:custGeom>
            <a:avLst/>
            <a:gdLst>
              <a:gd name="connsiteX0" fmla="*/ 0 w 866161"/>
              <a:gd name="connsiteY0" fmla="*/ 633065 h 633065"/>
              <a:gd name="connsiteX1" fmla="*/ 712177 w 866161"/>
              <a:gd name="connsiteY1" fmla="*/ 430842 h 633065"/>
              <a:gd name="connsiteX2" fmla="*/ 861646 w 866161"/>
              <a:gd name="connsiteY2" fmla="*/ 19 h 63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6161" h="633065">
                <a:moveTo>
                  <a:pt x="0" y="633065"/>
                </a:moveTo>
                <a:cubicBezTo>
                  <a:pt x="284284" y="584707"/>
                  <a:pt x="568569" y="536350"/>
                  <a:pt x="712177" y="430842"/>
                </a:cubicBezTo>
                <a:cubicBezTo>
                  <a:pt x="855785" y="325334"/>
                  <a:pt x="877765" y="-2912"/>
                  <a:pt x="861646" y="19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9207961" y="2536201"/>
            <a:ext cx="1" cy="41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536" y="1954185"/>
            <a:ext cx="470850" cy="47206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0483" y="1954184"/>
            <a:ext cx="470850" cy="472067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8220166" y="2197833"/>
            <a:ext cx="580055" cy="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17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Развертывание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utoShape 2" descr="Using Extension Methods in C# to Build Fluent Code - Kill All Defec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752525" y="2243986"/>
            <a:ext cx="2686950" cy="2370027"/>
            <a:chOff x="4896328" y="1837895"/>
            <a:chExt cx="2686950" cy="237002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6118" y="1861586"/>
              <a:ext cx="464400" cy="717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0369" y="1837895"/>
              <a:ext cx="535350" cy="717800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7108044" y="2537595"/>
              <a:ext cx="32682" cy="64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628" y="3235479"/>
              <a:ext cx="739254" cy="739254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>
              <a:stCxn id="20" idx="2"/>
            </p:cNvCxnSpPr>
            <p:nvPr/>
          </p:nvCxnSpPr>
          <p:spPr>
            <a:xfrm>
              <a:off x="5568318" y="2579386"/>
              <a:ext cx="1176722" cy="656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61231" y="3954006"/>
              <a:ext cx="9220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00" b="1" dirty="0" smtClean="0"/>
                <a:t>Приложение</a:t>
              </a:r>
              <a:endParaRPr lang="en-US" sz="1000" b="1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508463" y="2645049"/>
              <a:ext cx="0" cy="631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4896328" y="3385587"/>
              <a:ext cx="1257075" cy="785027"/>
              <a:chOff x="6334808" y="3042864"/>
              <a:chExt cx="1257075" cy="785027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9999" y="3042864"/>
                <a:ext cx="316050" cy="381533"/>
              </a:xfrm>
              <a:prstGeom prst="rect">
                <a:avLst/>
              </a:prstGeom>
            </p:spPr>
          </p:pic>
          <p:sp>
            <p:nvSpPr>
              <p:cNvPr id="42" name="TextBox 41"/>
              <p:cNvSpPr txBox="1"/>
              <p:nvPr/>
            </p:nvSpPr>
            <p:spPr>
              <a:xfrm>
                <a:off x="6334808" y="3427781"/>
                <a:ext cx="12570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/>
                  <a:t>Product Acceptance </a:t>
                </a:r>
                <a:br>
                  <a:rPr lang="en-US" sz="1000" dirty="0" smtClean="0"/>
                </a:br>
                <a:r>
                  <a:rPr lang="en-US" sz="1000" dirty="0" smtClean="0"/>
                  <a:t>Plan</a:t>
                </a:r>
                <a:endParaRPr lang="en-US" sz="1000" dirty="0"/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>
            <a:xfrm flipH="1">
              <a:off x="5673626" y="2555695"/>
              <a:ext cx="1303614" cy="735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747" y="3720665"/>
            <a:ext cx="470850" cy="4720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694" y="3720664"/>
            <a:ext cx="470850" cy="472067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 flipV="1">
            <a:off x="4463374" y="3956697"/>
            <a:ext cx="580055" cy="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149377" y="3964313"/>
            <a:ext cx="580055" cy="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6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Развертывание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utoShape 2" descr="Using Extension Methods in C# to Build Fluent Code - Kill All Defec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4393448"/>
            <a:ext cx="6173061" cy="2372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8" y="1861586"/>
            <a:ext cx="464400" cy="717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369" y="1837895"/>
            <a:ext cx="535350" cy="7178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108044" y="2537595"/>
            <a:ext cx="32682" cy="646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28" y="3235479"/>
            <a:ext cx="739254" cy="739254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20" idx="2"/>
          </p:cNvCxnSpPr>
          <p:nvPr/>
        </p:nvCxnSpPr>
        <p:spPr>
          <a:xfrm>
            <a:off x="5568318" y="2579386"/>
            <a:ext cx="1176722" cy="65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58881" y="4016103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b="1" dirty="0" smtClean="0"/>
              <a:t>Приложение</a:t>
            </a:r>
            <a:endParaRPr lang="en-US" sz="1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43" y="3376930"/>
            <a:ext cx="470850" cy="47206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5508463" y="2645049"/>
            <a:ext cx="0" cy="63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08463" y="3935765"/>
            <a:ext cx="17181" cy="37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32801" y="5294371"/>
            <a:ext cx="226395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Приемочный тест при помощи плагина к веб-браузеру.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9083" y="3385722"/>
            <a:ext cx="470850" cy="4720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030" y="3385721"/>
            <a:ext cx="470850" cy="472067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4680710" y="3621754"/>
            <a:ext cx="580055" cy="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366713" y="3629370"/>
            <a:ext cx="580055" cy="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3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176199" y="1125412"/>
            <a:ext cx="7839602" cy="4607176"/>
          </a:xfrm>
          <a:prstGeom prst="roundRect">
            <a:avLst>
              <a:gd name="adj" fmla="val 610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ru-RU" sz="1200" b="1" dirty="0" smtClean="0"/>
              <a:t>Развертывание</a:t>
            </a:r>
            <a:endParaRPr lang="en-US" sz="1200" b="1" dirty="0"/>
          </a:p>
        </p:txBody>
      </p:sp>
      <p:grpSp>
        <p:nvGrpSpPr>
          <p:cNvPr id="94" name="Group 93"/>
          <p:cNvGrpSpPr/>
          <p:nvPr/>
        </p:nvGrpSpPr>
        <p:grpSpPr>
          <a:xfrm>
            <a:off x="998522" y="131793"/>
            <a:ext cx="10695932" cy="773723"/>
            <a:chOff x="829613" y="4062040"/>
            <a:chExt cx="10695932" cy="773723"/>
          </a:xfrm>
        </p:grpSpPr>
        <p:sp>
          <p:nvSpPr>
            <p:cNvPr id="95" name="Rounded Rectangle 94"/>
            <p:cNvSpPr/>
            <p:nvPr/>
          </p:nvSpPr>
          <p:spPr>
            <a:xfrm>
              <a:off x="82961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Сбор </a:t>
              </a:r>
              <a:br>
                <a:rPr lang="ru-RU" sz="1200" dirty="0" smtClean="0"/>
              </a:br>
              <a:r>
                <a:rPr lang="ru-RU" sz="1200" dirty="0" smtClean="0"/>
                <a:t>требований</a:t>
              </a:r>
              <a:endParaRPr lang="en-US" sz="12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712461" y="4062040"/>
              <a:ext cx="1389185" cy="773723"/>
            </a:xfrm>
            <a:prstGeom prst="round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Анализ требований</a:t>
              </a:r>
              <a:endParaRPr lang="en-US" sz="1200" dirty="0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595309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Планирование</a:t>
              </a:r>
              <a:endParaRPr lang="en-US" sz="12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6442326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Разработка</a:t>
              </a:r>
              <a:endParaRPr lang="en-US" sz="1200" dirty="0"/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2380965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ight Arrow 99"/>
            <p:cNvSpPr/>
            <p:nvPr/>
          </p:nvSpPr>
          <p:spPr>
            <a:xfrm>
              <a:off x="4261373" y="4321412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/>
            <p:cNvSpPr/>
            <p:nvPr/>
          </p:nvSpPr>
          <p:spPr>
            <a:xfrm>
              <a:off x="6108390" y="4299430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8289343" y="4062040"/>
              <a:ext cx="1389185" cy="773723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Тестирование</a:t>
              </a:r>
              <a:endParaRPr lang="en-US" sz="1200" dirty="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0136360" y="4062040"/>
              <a:ext cx="1389185" cy="77372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ru-RU" sz="1200" dirty="0" smtClean="0"/>
                <a:t>Развертывание</a:t>
              </a:r>
              <a:endParaRPr lang="en-US" sz="1200" dirty="0"/>
            </a:p>
          </p:txBody>
        </p:sp>
        <p:sp>
          <p:nvSpPr>
            <p:cNvPr id="104" name="Right Arrow 103"/>
            <p:cNvSpPr/>
            <p:nvPr/>
          </p:nvSpPr>
          <p:spPr>
            <a:xfrm>
              <a:off x="7955407" y="4277448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ight Arrow 104"/>
            <p:cNvSpPr/>
            <p:nvPr/>
          </p:nvSpPr>
          <p:spPr>
            <a:xfrm>
              <a:off x="9802424" y="4312617"/>
              <a:ext cx="210040" cy="2549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AutoShape 2" descr="Using Extension Methods in C# to Build Fluent Code - Kill All Defec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20" y="3165234"/>
            <a:ext cx="6134100" cy="2686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9" y="3209194"/>
            <a:ext cx="5239481" cy="3258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6517428" y="4360097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b="1" dirty="0" smtClean="0"/>
              <a:t>Приложение</a:t>
            </a:r>
            <a:endParaRPr lang="en-US" sz="10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4849414" y="2264384"/>
            <a:ext cx="2497288" cy="724679"/>
            <a:chOff x="5192315" y="2264384"/>
            <a:chExt cx="2497288" cy="72467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2315" y="2267677"/>
              <a:ext cx="464400" cy="717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3049" y="2264384"/>
              <a:ext cx="535350" cy="7178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18803" y="2266067"/>
              <a:ext cx="670800" cy="7178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7278" y="2271263"/>
              <a:ext cx="696600" cy="7178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77" y="2264384"/>
            <a:ext cx="593392" cy="590566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000500" y="2558562"/>
            <a:ext cx="763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5962" y="3044280"/>
            <a:ext cx="2660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Выводы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93804" y="4037949"/>
            <a:ext cx="4804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Была ли устранена изначальная проблема?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Что в итоге получилось и не получилось?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Стоимость внедрения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4485" y="3044280"/>
            <a:ext cx="3163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Вопросы?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1949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" y="18243"/>
            <a:ext cx="12179380" cy="6815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" y="29903"/>
            <a:ext cx="12179380" cy="67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4"/>
            <a:ext cx="12192000" cy="682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" y="19775"/>
            <a:ext cx="12179380" cy="6838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" y="19775"/>
            <a:ext cx="12179380" cy="6836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" y="26839"/>
            <a:ext cx="12179380" cy="67970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5419" y="-85981"/>
            <a:ext cx="6075856" cy="3631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</a:t>
            </a:r>
          </a:p>
          <a:p>
            <a:r>
              <a:rPr lang="en-US" sz="115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Factory</a:t>
            </a:r>
            <a:endParaRPr lang="en-US" sz="115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5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8" y="131885"/>
            <a:ext cx="11058316" cy="6726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81697" y="5"/>
            <a:ext cx="456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Сложность модели предметной области</a:t>
            </a:r>
          </a:p>
          <a:p>
            <a:r>
              <a:rPr lang="ru-RU" dirty="0" smtClean="0"/>
              <a:t>Необходимость применения промышленных стандартов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1525" y="361950"/>
            <a:ext cx="896886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Генерация доменной модели из </a:t>
            </a:r>
            <a:r>
              <a:rPr lang="en-US" dirty="0" smtClean="0"/>
              <a:t>UML</a:t>
            </a:r>
            <a:r>
              <a:rPr lang="ru-RU" dirty="0" smtClean="0"/>
              <a:t> и других источников (</a:t>
            </a:r>
            <a:r>
              <a:rPr lang="en-US" dirty="0" smtClean="0"/>
              <a:t>XML, JSON, Excel, </a:t>
            </a:r>
            <a:r>
              <a:rPr lang="en-US" dirty="0" err="1" smtClean="0"/>
              <a:t>GraphML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Генерация кода по шаблонам (</a:t>
            </a:r>
            <a:r>
              <a:rPr lang="en-US" dirty="0" smtClean="0"/>
              <a:t>T4, Mustache)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Расширения отладчика (визуализаторы моделей, графов, структур данных)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Генераторы – визарды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Шаблоны проектов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Шаблоны кода и артефактов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База знаний, интегрированная с </a:t>
            </a:r>
            <a:r>
              <a:rPr lang="en-US" dirty="0" smtClean="0"/>
              <a:t>IDE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 smtClean="0"/>
              <a:t>Автогенерация</a:t>
            </a:r>
            <a:r>
              <a:rPr lang="ru-RU" dirty="0" smtClean="0"/>
              <a:t> документации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Готовые тестовые наборы для проверки спецификаций и стандартов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BDD, Cucumber </a:t>
            </a:r>
            <a:r>
              <a:rPr lang="ru-RU" dirty="0" smtClean="0"/>
              <a:t>как приемочный тест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Наборы нагрузочных тестов, производительности, стресс (для проверки НФТ)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Готовые генераторы тестовых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Плагины для </a:t>
            </a:r>
            <a:r>
              <a:rPr lang="en-US" dirty="0" smtClean="0"/>
              <a:t>IDE (</a:t>
            </a:r>
            <a:r>
              <a:rPr lang="ru-RU" dirty="0" err="1" smtClean="0"/>
              <a:t>рефакторинг</a:t>
            </a:r>
            <a:r>
              <a:rPr lang="ru-RU" dirty="0" smtClean="0"/>
              <a:t>, </a:t>
            </a:r>
            <a:r>
              <a:rPr lang="ru-RU" dirty="0" err="1" smtClean="0"/>
              <a:t>валидация</a:t>
            </a:r>
            <a:r>
              <a:rPr lang="ru-RU" dirty="0" smtClean="0"/>
              <a:t>, генерация</a:t>
            </a:r>
            <a:r>
              <a:rPr lang="en-US" dirty="0" smtClean="0"/>
              <a:t>)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Шаблоны документов, примеры, инструкции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Генератор моделей </a:t>
            </a:r>
            <a:r>
              <a:rPr lang="en-US" dirty="0" smtClean="0"/>
              <a:t>Visio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Библиотека </a:t>
            </a:r>
            <a:r>
              <a:rPr lang="ru-RU" dirty="0" err="1" smtClean="0"/>
              <a:t>виджетов</a:t>
            </a:r>
            <a:r>
              <a:rPr lang="ru-RU" dirty="0" smtClean="0"/>
              <a:t> + инструмент тестирования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Анализаторы кода (проверка модели, </a:t>
            </a:r>
            <a:r>
              <a:rPr lang="ru-RU" dirty="0" err="1" smtClean="0"/>
              <a:t>арх.ограничения</a:t>
            </a:r>
            <a:r>
              <a:rPr lang="ru-R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4089400" y="4191001"/>
            <a:ext cx="5306060" cy="457200"/>
          </a:xfrm>
          <a:custGeom>
            <a:avLst/>
            <a:gdLst>
              <a:gd name="connsiteX0" fmla="*/ 0 w 2848708"/>
              <a:gd name="connsiteY0" fmla="*/ 0 h 596357"/>
              <a:gd name="connsiteX1" fmla="*/ 1529862 w 2848708"/>
              <a:gd name="connsiteY1" fmla="*/ 492370 h 596357"/>
              <a:gd name="connsiteX2" fmla="*/ 2848708 w 2848708"/>
              <a:gd name="connsiteY2" fmla="*/ 571500 h 596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708" h="596357">
                <a:moveTo>
                  <a:pt x="0" y="0"/>
                </a:moveTo>
                <a:cubicBezTo>
                  <a:pt x="527538" y="198560"/>
                  <a:pt x="1055077" y="397120"/>
                  <a:pt x="1529862" y="492370"/>
                </a:cubicBezTo>
                <a:cubicBezTo>
                  <a:pt x="2004647" y="587620"/>
                  <a:pt x="2709497" y="625719"/>
                  <a:pt x="2848708" y="57150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18" y="660401"/>
            <a:ext cx="7181170" cy="554892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7077808" y="2611315"/>
            <a:ext cx="2497015" cy="1169377"/>
          </a:xfrm>
          <a:custGeom>
            <a:avLst/>
            <a:gdLst>
              <a:gd name="connsiteX0" fmla="*/ 0 w 2497015"/>
              <a:gd name="connsiteY0" fmla="*/ 1169377 h 1169377"/>
              <a:gd name="connsiteX1" fmla="*/ 1749669 w 2497015"/>
              <a:gd name="connsiteY1" fmla="*/ 703385 h 1169377"/>
              <a:gd name="connsiteX2" fmla="*/ 2497015 w 2497015"/>
              <a:gd name="connsiteY2" fmla="*/ 0 h 116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7015" h="1169377">
                <a:moveTo>
                  <a:pt x="0" y="1169377"/>
                </a:moveTo>
                <a:cubicBezTo>
                  <a:pt x="666750" y="1033829"/>
                  <a:pt x="1333500" y="898281"/>
                  <a:pt x="1749669" y="703385"/>
                </a:cubicBezTo>
                <a:cubicBezTo>
                  <a:pt x="2165838" y="508489"/>
                  <a:pt x="2331426" y="254244"/>
                  <a:pt x="2497015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7585" y="-2431"/>
            <a:ext cx="1150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Промышленная многопользовательская </a:t>
            </a:r>
            <a:r>
              <a:rPr lang="en-US" dirty="0" smtClean="0"/>
              <a:t>ERP</a:t>
            </a:r>
            <a:r>
              <a:rPr lang="ru-RU" dirty="0" smtClean="0"/>
              <a:t> со сложной доменной моделью и двунаправленными интеграциями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504446" y="747455"/>
            <a:ext cx="3210485" cy="5520102"/>
            <a:chOff x="8504446" y="747455"/>
            <a:chExt cx="3210485" cy="5520102"/>
          </a:xfrm>
        </p:grpSpPr>
        <p:grpSp>
          <p:nvGrpSpPr>
            <p:cNvPr id="3" name="Group 2"/>
            <p:cNvGrpSpPr/>
            <p:nvPr/>
          </p:nvGrpSpPr>
          <p:grpSpPr>
            <a:xfrm>
              <a:off x="8504446" y="747455"/>
              <a:ext cx="3210485" cy="5520102"/>
              <a:chOff x="8504446" y="747455"/>
              <a:chExt cx="3210485" cy="552010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1674" y="747455"/>
                <a:ext cx="936027" cy="264471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4446" y="3658871"/>
                <a:ext cx="3210485" cy="2608686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9766301" y="3670301"/>
              <a:ext cx="20319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1600" b="1" dirty="0" smtClean="0"/>
                <a:t>С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65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54582" y="3044280"/>
            <a:ext cx="2882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Решение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60932" y="3996266"/>
            <a:ext cx="16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Общая 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План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1062" y="2136339"/>
            <a:ext cx="51698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Карты 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Референсные имплементации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Архитектурные шаблоны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Методические рекомендации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Автоматические сценарии, скрипты, визарды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Шаблоны документов, артефактов, процессов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Визуальные инструменты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Расширения отладчика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Повторно-используемый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Обучение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4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19880" y="3044280"/>
            <a:ext cx="2352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Детали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8040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9762" y="2736503"/>
            <a:ext cx="55324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 smtClean="0"/>
              <a:t>Управление жизненным циклом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ru-RU" sz="2800" b="1" dirty="0" smtClean="0"/>
              <a:t>создания программного продукта</a:t>
            </a:r>
            <a:br>
              <a:rPr lang="ru-RU" sz="2800" b="1" dirty="0" smtClean="0"/>
            </a:br>
            <a:r>
              <a:rPr lang="ru-RU" sz="2800" b="1" dirty="0" smtClean="0"/>
              <a:t>(</a:t>
            </a:r>
            <a:r>
              <a:rPr lang="en-US" sz="2800" b="1" dirty="0" smtClean="0"/>
              <a:t>ALM)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1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E7AFF17-C127-44EC-B444-02901FF9995E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4550</TotalTime>
  <Words>970</Words>
  <Application>Microsoft Office PowerPoint</Application>
  <PresentationFormat>Widescreen</PresentationFormat>
  <Paragraphs>359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Nexign, Joint Stock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Karinski, Andrey</dc:creator>
  <cp:lastModifiedBy>Karinski, Andrey</cp:lastModifiedBy>
  <cp:revision>353</cp:revision>
  <dcterms:created xsi:type="dcterms:W3CDTF">2020-06-17T16:37:53Z</dcterms:created>
  <dcterms:modified xsi:type="dcterms:W3CDTF">2020-07-15T14:51:02Z</dcterms:modified>
</cp:coreProperties>
</file>